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Boulder" charset="1" panose="00000000000000000000"/>
      <p:regular r:id="rId23"/>
    </p:embeddedFont>
    <p:embeddedFont>
      <p:font typeface="Hibernate" charset="1" panose="02000503000000000000"/>
      <p:regular r:id="rId24"/>
    </p:embeddedFont>
    <p:embeddedFont>
      <p:font typeface="Quicksand Bold" charset="1" panose="00000000000000000000"/>
      <p:regular r:id="rId25"/>
    </p:embeddedFont>
    <p:embeddedFont>
      <p:font typeface="Quicksand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4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5060193" y="2083684"/>
            <a:ext cx="8167614" cy="5216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72"/>
              </a:lnSpc>
            </a:pPr>
            <a:r>
              <a:rPr lang="en-US" sz="96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Movie ticket Booking System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2150273">
            <a:off x="-323750" y="6458164"/>
            <a:ext cx="4822530" cy="3074363"/>
          </a:xfrm>
          <a:custGeom>
            <a:avLst/>
            <a:gdLst/>
            <a:ahLst/>
            <a:cxnLst/>
            <a:rect r="r" b="b" t="t" l="l"/>
            <a:pathLst>
              <a:path h="3074363" w="4822530">
                <a:moveTo>
                  <a:pt x="0" y="0"/>
                </a:moveTo>
                <a:lnTo>
                  <a:pt x="4822530" y="0"/>
                </a:lnTo>
                <a:lnTo>
                  <a:pt x="4822530" y="3074363"/>
                </a:lnTo>
                <a:lnTo>
                  <a:pt x="0" y="30743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967796">
            <a:off x="13917677" y="5756207"/>
            <a:ext cx="4099370" cy="4114800"/>
          </a:xfrm>
          <a:custGeom>
            <a:avLst/>
            <a:gdLst/>
            <a:ahLst/>
            <a:cxnLst/>
            <a:rect r="r" b="b" t="t" l="l"/>
            <a:pathLst>
              <a:path h="4114800" w="4099370">
                <a:moveTo>
                  <a:pt x="0" y="0"/>
                </a:moveTo>
                <a:lnTo>
                  <a:pt x="4099370" y="0"/>
                </a:lnTo>
                <a:lnTo>
                  <a:pt x="4099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269966">
            <a:off x="-766579" y="147706"/>
            <a:ext cx="7315200" cy="2819677"/>
          </a:xfrm>
          <a:custGeom>
            <a:avLst/>
            <a:gdLst/>
            <a:ahLst/>
            <a:cxnLst/>
            <a:rect r="r" b="b" t="t" l="l"/>
            <a:pathLst>
              <a:path h="2819677" w="7315200">
                <a:moveTo>
                  <a:pt x="0" y="0"/>
                </a:moveTo>
                <a:lnTo>
                  <a:pt x="7315200" y="0"/>
                </a:lnTo>
                <a:lnTo>
                  <a:pt x="7315200" y="2819677"/>
                </a:lnTo>
                <a:lnTo>
                  <a:pt x="0" y="28196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397118">
            <a:off x="12134822" y="634819"/>
            <a:ext cx="6199017" cy="2650080"/>
          </a:xfrm>
          <a:custGeom>
            <a:avLst/>
            <a:gdLst/>
            <a:ahLst/>
            <a:cxnLst/>
            <a:rect r="r" b="b" t="t" l="l"/>
            <a:pathLst>
              <a:path h="2650080" w="6199017">
                <a:moveTo>
                  <a:pt x="0" y="0"/>
                </a:moveTo>
                <a:lnTo>
                  <a:pt x="6199017" y="0"/>
                </a:lnTo>
                <a:lnTo>
                  <a:pt x="6199017" y="2650080"/>
                </a:lnTo>
                <a:lnTo>
                  <a:pt x="0" y="26500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466395" y="7762938"/>
            <a:ext cx="7355211" cy="84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0"/>
              </a:lnSpc>
            </a:pPr>
            <a:r>
              <a:rPr lang="en-US" sz="6000">
                <a:solidFill>
                  <a:srgbClr val="FDF6F6"/>
                </a:solidFill>
                <a:latin typeface="Hibernate"/>
                <a:ea typeface="Hibernate"/>
                <a:cs typeface="Hibernate"/>
                <a:sym typeface="Hibernate"/>
              </a:rPr>
              <a:t>DMDD Group 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760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515474" y="1246944"/>
            <a:ext cx="17257052" cy="8011356"/>
            <a:chOff x="0" y="0"/>
            <a:chExt cx="4545067" cy="21099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45067" cy="2109987"/>
            </a:xfrm>
            <a:custGeom>
              <a:avLst/>
              <a:gdLst/>
              <a:ahLst/>
              <a:cxnLst/>
              <a:rect r="r" b="b" t="t" l="l"/>
              <a:pathLst>
                <a:path h="2109987" w="4545067">
                  <a:moveTo>
                    <a:pt x="22880" y="0"/>
                  </a:moveTo>
                  <a:lnTo>
                    <a:pt x="4522188" y="0"/>
                  </a:lnTo>
                  <a:cubicBezTo>
                    <a:pt x="4528255" y="0"/>
                    <a:pt x="4534075" y="2411"/>
                    <a:pt x="4538366" y="6701"/>
                  </a:cubicBezTo>
                  <a:cubicBezTo>
                    <a:pt x="4542656" y="10992"/>
                    <a:pt x="4545067" y="16812"/>
                    <a:pt x="4545067" y="22880"/>
                  </a:cubicBezTo>
                  <a:lnTo>
                    <a:pt x="4545067" y="2087107"/>
                  </a:lnTo>
                  <a:cubicBezTo>
                    <a:pt x="4545067" y="2099743"/>
                    <a:pt x="4534824" y="2109987"/>
                    <a:pt x="4522188" y="2109987"/>
                  </a:cubicBezTo>
                  <a:lnTo>
                    <a:pt x="22880" y="2109987"/>
                  </a:lnTo>
                  <a:cubicBezTo>
                    <a:pt x="16812" y="2109987"/>
                    <a:pt x="10992" y="2107576"/>
                    <a:pt x="6701" y="2103286"/>
                  </a:cubicBezTo>
                  <a:cubicBezTo>
                    <a:pt x="2411" y="2098995"/>
                    <a:pt x="0" y="2093175"/>
                    <a:pt x="0" y="2087107"/>
                  </a:cubicBezTo>
                  <a:lnTo>
                    <a:pt x="0" y="22880"/>
                  </a:lnTo>
                  <a:cubicBezTo>
                    <a:pt x="0" y="16812"/>
                    <a:pt x="2411" y="10992"/>
                    <a:pt x="6701" y="6701"/>
                  </a:cubicBezTo>
                  <a:cubicBezTo>
                    <a:pt x="10992" y="2411"/>
                    <a:pt x="16812" y="0"/>
                    <a:pt x="22880" y="0"/>
                  </a:cubicBezTo>
                  <a:close/>
                </a:path>
              </a:pathLst>
            </a:custGeom>
            <a:solidFill>
              <a:srgbClr val="925F6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545067" cy="2148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3452249">
            <a:off x="-247021" y="-408310"/>
            <a:ext cx="3750131" cy="3468871"/>
          </a:xfrm>
          <a:custGeom>
            <a:avLst/>
            <a:gdLst/>
            <a:ahLst/>
            <a:cxnLst/>
            <a:rect r="r" b="b" t="t" l="l"/>
            <a:pathLst>
              <a:path h="3468871" w="3750131">
                <a:moveTo>
                  <a:pt x="0" y="0"/>
                </a:moveTo>
                <a:lnTo>
                  <a:pt x="3750131" y="0"/>
                </a:lnTo>
                <a:lnTo>
                  <a:pt x="3750131" y="3468872"/>
                </a:lnTo>
                <a:lnTo>
                  <a:pt x="0" y="34688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72479" y="3529145"/>
            <a:ext cx="8297839" cy="4003707"/>
          </a:xfrm>
          <a:custGeom>
            <a:avLst/>
            <a:gdLst/>
            <a:ahLst/>
            <a:cxnLst/>
            <a:rect r="r" b="b" t="t" l="l"/>
            <a:pathLst>
              <a:path h="4003707" w="8297839">
                <a:moveTo>
                  <a:pt x="0" y="0"/>
                </a:moveTo>
                <a:lnTo>
                  <a:pt x="8297839" y="0"/>
                </a:lnTo>
                <a:lnTo>
                  <a:pt x="8297839" y="4003708"/>
                </a:lnTo>
                <a:lnTo>
                  <a:pt x="0" y="40037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433014" y="95250"/>
            <a:ext cx="5421972" cy="112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Views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4944" y="1675123"/>
            <a:ext cx="17257052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F8E8C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Availabl</a:t>
            </a:r>
            <a:r>
              <a:rPr lang="en-US" b="true" sz="3299">
                <a:solidFill>
                  <a:srgbClr val="F8E8C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eSeats 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78915" y="3111014"/>
            <a:ext cx="8628526" cy="4782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F8E8C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Purpose: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8E8C6"/>
                </a:solidFill>
                <a:latin typeface="Quicksand"/>
                <a:ea typeface="Quicksand"/>
                <a:cs typeface="Quicksand"/>
                <a:sym typeface="Quicksand"/>
              </a:rPr>
              <a:t>D</a:t>
            </a:r>
            <a:r>
              <a:rPr lang="en-US" sz="2000">
                <a:solidFill>
                  <a:srgbClr val="F8E8C6"/>
                </a:solidFill>
                <a:latin typeface="Quicksand"/>
                <a:ea typeface="Quicksand"/>
                <a:cs typeface="Quicksand"/>
                <a:sym typeface="Quicksand"/>
              </a:rPr>
              <a:t>isplays available seats for each movie show by joining Seats, Shows, and Movies, filtering for seats that are available.</a:t>
            </a:r>
          </a:p>
          <a:p>
            <a:pPr algn="l">
              <a:lnSpc>
                <a:spcPts val="2800"/>
              </a:lnSpc>
            </a:pP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F8E8C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Key Columns:</a:t>
            </a:r>
          </a:p>
          <a:p>
            <a:pPr algn="l" marL="431804" indent="-215902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F8E8C6"/>
                </a:solidFill>
                <a:latin typeface="Quicksand"/>
                <a:ea typeface="Quicksand"/>
                <a:cs typeface="Quicksand"/>
                <a:sym typeface="Quicksand"/>
              </a:rPr>
              <a:t>S</a:t>
            </a:r>
            <a:r>
              <a:rPr lang="en-US" sz="2000">
                <a:solidFill>
                  <a:srgbClr val="F8E8C6"/>
                </a:solidFill>
                <a:latin typeface="Quicksand"/>
                <a:ea typeface="Quicksand"/>
                <a:cs typeface="Quicksand"/>
                <a:sym typeface="Quicksand"/>
              </a:rPr>
              <a:t>eatNumber (The seat number in the theater)</a:t>
            </a:r>
          </a:p>
          <a:p>
            <a:pPr algn="l" marL="431804" indent="-215902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F8E8C6"/>
                </a:solidFill>
                <a:latin typeface="Quicksand"/>
                <a:ea typeface="Quicksand"/>
                <a:cs typeface="Quicksand"/>
                <a:sym typeface="Quicksand"/>
              </a:rPr>
              <a:t>MovieTitle (Title of the movie)</a:t>
            </a:r>
          </a:p>
          <a:p>
            <a:pPr algn="l" marL="431804" indent="-215902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F8E8C6"/>
                </a:solidFill>
                <a:latin typeface="Quicksand"/>
                <a:ea typeface="Quicksand"/>
                <a:cs typeface="Quicksand"/>
                <a:sym typeface="Quicksand"/>
              </a:rPr>
              <a:t>ShowTime (Time of the movie show)</a:t>
            </a:r>
          </a:p>
          <a:p>
            <a:pPr algn="l">
              <a:lnSpc>
                <a:spcPts val="2800"/>
              </a:lnSpc>
            </a:pP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F8E8C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Optimizes Data Retrieval: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8E8C6"/>
                </a:solidFill>
                <a:latin typeface="Quicksand"/>
                <a:ea typeface="Quicksand"/>
                <a:cs typeface="Quicksand"/>
                <a:sym typeface="Quicksand"/>
              </a:rPr>
              <a:t>Prov</a:t>
            </a:r>
            <a:r>
              <a:rPr lang="en-US" sz="2000">
                <a:solidFill>
                  <a:srgbClr val="F8E8C6"/>
                </a:solidFill>
                <a:latin typeface="Quicksand"/>
                <a:ea typeface="Quicksand"/>
                <a:cs typeface="Quicksand"/>
                <a:sym typeface="Quicksand"/>
              </a:rPr>
              <a:t>ides a quick overview of available seating for each movie show, making seat booking easier.</a:t>
            </a:r>
          </a:p>
          <a:p>
            <a:pPr algn="l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0" y="5433508"/>
            <a:ext cx="3417020" cy="4218543"/>
          </a:xfrm>
          <a:custGeom>
            <a:avLst/>
            <a:gdLst/>
            <a:ahLst/>
            <a:cxnLst/>
            <a:rect r="r" b="b" t="t" l="l"/>
            <a:pathLst>
              <a:path h="4218543" w="3417020">
                <a:moveTo>
                  <a:pt x="0" y="0"/>
                </a:moveTo>
                <a:lnTo>
                  <a:pt x="3417020" y="0"/>
                </a:lnTo>
                <a:lnTo>
                  <a:pt x="3417020" y="4218543"/>
                </a:lnTo>
                <a:lnTo>
                  <a:pt x="0" y="42185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70980" y="5433508"/>
            <a:ext cx="3417020" cy="4218543"/>
          </a:xfrm>
          <a:custGeom>
            <a:avLst/>
            <a:gdLst/>
            <a:ahLst/>
            <a:cxnLst/>
            <a:rect r="r" b="b" t="t" l="l"/>
            <a:pathLst>
              <a:path h="4218543" w="3417020">
                <a:moveTo>
                  <a:pt x="0" y="0"/>
                </a:moveTo>
                <a:lnTo>
                  <a:pt x="3417020" y="0"/>
                </a:lnTo>
                <a:lnTo>
                  <a:pt x="3417020" y="4218543"/>
                </a:lnTo>
                <a:lnTo>
                  <a:pt x="0" y="42185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96460" y="1634058"/>
            <a:ext cx="16895080" cy="8017993"/>
            <a:chOff x="0" y="0"/>
            <a:chExt cx="4449733" cy="211173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49733" cy="2111735"/>
            </a:xfrm>
            <a:custGeom>
              <a:avLst/>
              <a:gdLst/>
              <a:ahLst/>
              <a:cxnLst/>
              <a:rect r="r" b="b" t="t" l="l"/>
              <a:pathLst>
                <a:path h="2111735" w="4449733">
                  <a:moveTo>
                    <a:pt x="23370" y="0"/>
                  </a:moveTo>
                  <a:lnTo>
                    <a:pt x="4426363" y="0"/>
                  </a:lnTo>
                  <a:cubicBezTo>
                    <a:pt x="4439270" y="0"/>
                    <a:pt x="4449733" y="10463"/>
                    <a:pt x="4449733" y="23370"/>
                  </a:cubicBezTo>
                  <a:lnTo>
                    <a:pt x="4449733" y="2088365"/>
                  </a:lnTo>
                  <a:cubicBezTo>
                    <a:pt x="4449733" y="2094563"/>
                    <a:pt x="4447271" y="2100507"/>
                    <a:pt x="4442888" y="2104890"/>
                  </a:cubicBezTo>
                  <a:cubicBezTo>
                    <a:pt x="4438505" y="2109272"/>
                    <a:pt x="4432561" y="2111735"/>
                    <a:pt x="4426363" y="2111735"/>
                  </a:cubicBezTo>
                  <a:lnTo>
                    <a:pt x="23370" y="2111735"/>
                  </a:lnTo>
                  <a:cubicBezTo>
                    <a:pt x="17172" y="2111735"/>
                    <a:pt x="11228" y="2109272"/>
                    <a:pt x="6845" y="2104890"/>
                  </a:cubicBezTo>
                  <a:cubicBezTo>
                    <a:pt x="2462" y="2100507"/>
                    <a:pt x="0" y="2094563"/>
                    <a:pt x="0" y="2088365"/>
                  </a:cubicBezTo>
                  <a:lnTo>
                    <a:pt x="0" y="23370"/>
                  </a:lnTo>
                  <a:cubicBezTo>
                    <a:pt x="0" y="17172"/>
                    <a:pt x="2462" y="11228"/>
                    <a:pt x="6845" y="6845"/>
                  </a:cubicBezTo>
                  <a:cubicBezTo>
                    <a:pt x="11228" y="2462"/>
                    <a:pt x="17172" y="0"/>
                    <a:pt x="23370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449733" cy="2149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110427" y="2200796"/>
            <a:ext cx="8067146" cy="4203709"/>
          </a:xfrm>
          <a:custGeom>
            <a:avLst/>
            <a:gdLst/>
            <a:ahLst/>
            <a:cxnLst/>
            <a:rect r="r" b="b" t="t" l="l"/>
            <a:pathLst>
              <a:path h="4203709" w="8067146">
                <a:moveTo>
                  <a:pt x="0" y="0"/>
                </a:moveTo>
                <a:lnTo>
                  <a:pt x="8067146" y="0"/>
                </a:lnTo>
                <a:lnTo>
                  <a:pt x="8067146" y="4203709"/>
                </a:lnTo>
                <a:lnTo>
                  <a:pt x="0" y="42037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628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866249" y="95250"/>
            <a:ext cx="14555502" cy="112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Encryption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7028" y="6775449"/>
            <a:ext cx="16032272" cy="3199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6504" indent="-228252" lvl="1">
              <a:lnSpc>
                <a:spcPts val="2960"/>
              </a:lnSpc>
              <a:buFont typeface="Arial"/>
              <a:buChar char="•"/>
            </a:pPr>
            <a:r>
              <a:rPr lang="en-US" sz="211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 Database </a:t>
            </a:r>
            <a:r>
              <a:rPr lang="en-US" b="true" sz="2114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Master Key </a:t>
            </a:r>
            <a:r>
              <a:rPr lang="en-US" sz="211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was created using a password and stored securely in the master database to protect the encryption hierarchy</a:t>
            </a:r>
          </a:p>
          <a:p>
            <a:pPr algn="l" marL="456504" indent="-228252" lvl="1">
              <a:lnSpc>
                <a:spcPts val="2960"/>
              </a:lnSpc>
              <a:buFont typeface="Arial"/>
              <a:buChar char="•"/>
            </a:pPr>
            <a:r>
              <a:rPr lang="en-US" sz="211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The OriginalEmail column from the user table was converted to </a:t>
            </a:r>
            <a:r>
              <a:rPr lang="en-US" b="true" sz="2114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VARBINARY(MAX)</a:t>
            </a:r>
            <a:r>
              <a:rPr lang="en-US" sz="211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and encrypted using the </a:t>
            </a:r>
            <a:r>
              <a:rPr lang="en-US" b="true" sz="2114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ENCRYPTBYKEY()</a:t>
            </a:r>
            <a:r>
              <a:rPr lang="en-US" sz="211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function while the symmetric key was open.</a:t>
            </a:r>
          </a:p>
          <a:p>
            <a:pPr algn="l" marL="456504" indent="-228252" lvl="1">
              <a:lnSpc>
                <a:spcPts val="2960"/>
              </a:lnSpc>
              <a:buFont typeface="Arial"/>
              <a:buChar char="•"/>
            </a:pPr>
            <a:r>
              <a:rPr lang="en-US" b="true" sz="2114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Encrypted</a:t>
            </a:r>
            <a:r>
              <a:rPr lang="en-US" sz="211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email values were stored in a new column (e.g., EncryptedEmail), maintaining data confidentiality at rest.</a:t>
            </a:r>
          </a:p>
          <a:p>
            <a:pPr algn="l" marL="456504" indent="-228252" lvl="1">
              <a:lnSpc>
                <a:spcPts val="2960"/>
              </a:lnSpc>
              <a:buFont typeface="Arial"/>
              <a:buChar char="•"/>
            </a:pPr>
            <a:r>
              <a:rPr lang="en-US" sz="211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To retrieve the data, the symmetric key was opened using the same certificate, and the binary data was decrypted using </a:t>
            </a:r>
            <a:r>
              <a:rPr lang="en-US" b="true" sz="2114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DECRYPTBYKEY().</a:t>
            </a:r>
          </a:p>
          <a:p>
            <a:pPr algn="ctr">
              <a:lnSpc>
                <a:spcPts val="2400"/>
              </a:lnSpc>
            </a:pPr>
          </a:p>
          <a:p>
            <a:pPr algn="ctr">
              <a:lnSpc>
                <a:spcPts val="240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303529" y="1404136"/>
            <a:ext cx="17680942" cy="8576586"/>
            <a:chOff x="0" y="0"/>
            <a:chExt cx="4656709" cy="22588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56709" cy="2258854"/>
            </a:xfrm>
            <a:custGeom>
              <a:avLst/>
              <a:gdLst/>
              <a:ahLst/>
              <a:cxnLst/>
              <a:rect r="r" b="b" t="t" l="l"/>
              <a:pathLst>
                <a:path h="2258854" w="4656709">
                  <a:moveTo>
                    <a:pt x="22331" y="0"/>
                  </a:moveTo>
                  <a:lnTo>
                    <a:pt x="4634378" y="0"/>
                  </a:lnTo>
                  <a:cubicBezTo>
                    <a:pt x="4640300" y="0"/>
                    <a:pt x="4645980" y="2353"/>
                    <a:pt x="4650168" y="6541"/>
                  </a:cubicBezTo>
                  <a:cubicBezTo>
                    <a:pt x="4654356" y="10729"/>
                    <a:pt x="4656709" y="16409"/>
                    <a:pt x="4656709" y="22331"/>
                  </a:cubicBezTo>
                  <a:lnTo>
                    <a:pt x="4656709" y="2236523"/>
                  </a:lnTo>
                  <a:cubicBezTo>
                    <a:pt x="4656709" y="2242445"/>
                    <a:pt x="4654356" y="2248125"/>
                    <a:pt x="4650168" y="2252313"/>
                  </a:cubicBezTo>
                  <a:cubicBezTo>
                    <a:pt x="4645980" y="2256501"/>
                    <a:pt x="4640300" y="2258854"/>
                    <a:pt x="4634378" y="2258854"/>
                  </a:cubicBezTo>
                  <a:lnTo>
                    <a:pt x="22331" y="2258854"/>
                  </a:lnTo>
                  <a:cubicBezTo>
                    <a:pt x="16409" y="2258854"/>
                    <a:pt x="10729" y="2256501"/>
                    <a:pt x="6541" y="2252313"/>
                  </a:cubicBezTo>
                  <a:cubicBezTo>
                    <a:pt x="2353" y="2248125"/>
                    <a:pt x="0" y="2242445"/>
                    <a:pt x="0" y="2236523"/>
                  </a:cubicBezTo>
                  <a:lnTo>
                    <a:pt x="0" y="22331"/>
                  </a:lnTo>
                  <a:cubicBezTo>
                    <a:pt x="0" y="16409"/>
                    <a:pt x="2353" y="10729"/>
                    <a:pt x="6541" y="6541"/>
                  </a:cubicBezTo>
                  <a:cubicBezTo>
                    <a:pt x="10729" y="2353"/>
                    <a:pt x="16409" y="0"/>
                    <a:pt x="22331" y="0"/>
                  </a:cubicBezTo>
                  <a:close/>
                </a:path>
              </a:pathLst>
            </a:custGeom>
            <a:solidFill>
              <a:srgbClr val="925F6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656709" cy="2296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88946" y="1521810"/>
            <a:ext cx="7368136" cy="5066183"/>
          </a:xfrm>
          <a:custGeom>
            <a:avLst/>
            <a:gdLst/>
            <a:ahLst/>
            <a:cxnLst/>
            <a:rect r="r" b="b" t="t" l="l"/>
            <a:pathLst>
              <a:path h="5066183" w="7368136">
                <a:moveTo>
                  <a:pt x="0" y="0"/>
                </a:moveTo>
                <a:lnTo>
                  <a:pt x="7368136" y="0"/>
                </a:lnTo>
                <a:lnTo>
                  <a:pt x="7368136" y="5066183"/>
                </a:lnTo>
                <a:lnTo>
                  <a:pt x="0" y="5066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7728" y="424101"/>
            <a:ext cx="18170272" cy="72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4"/>
              </a:lnSpc>
            </a:pPr>
            <a:r>
              <a:rPr lang="en-US" sz="52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Indexes, Udfs, triggers &amp; stored procedures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47543" y="7007093"/>
            <a:ext cx="2450941" cy="43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4"/>
              </a:lnSpc>
            </a:pPr>
            <a:r>
              <a:rPr lang="en-US" sz="32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Indexes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30774" y="1464660"/>
            <a:ext cx="8628526" cy="795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F8E8C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Index Name: PK_Booked_S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8E8C6"/>
                </a:solidFill>
                <a:latin typeface="Quicksand"/>
                <a:ea typeface="Quicksand"/>
                <a:cs typeface="Quicksand"/>
                <a:sym typeface="Quicksand"/>
              </a:rPr>
              <a:t>Index Type: CLUSTERED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8E8C6"/>
                </a:solidFill>
                <a:latin typeface="Quicksand"/>
                <a:ea typeface="Quicksand"/>
                <a:cs typeface="Quicksand"/>
                <a:sym typeface="Quicksand"/>
              </a:rPr>
              <a:t>Description: This index is the primary key for the Booked_Seats table and stores data in order by seat bookings.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F8E8C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Index Name: PK_Bookings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8E8C6"/>
                </a:solidFill>
                <a:latin typeface="Quicksand"/>
                <a:ea typeface="Quicksand"/>
                <a:cs typeface="Quicksand"/>
                <a:sym typeface="Quicksand"/>
              </a:rPr>
              <a:t>Index Type: CLUSTERED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8E8C6"/>
                </a:solidFill>
                <a:latin typeface="Quicksand"/>
                <a:ea typeface="Quicksand"/>
                <a:cs typeface="Quicksand"/>
                <a:sym typeface="Quicksand"/>
              </a:rPr>
              <a:t>Description: This index is the primary key for the Bookings table and helps quickly find booking records.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F8E8C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Index Name: idx_UserEmail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8E8C6"/>
                </a:solidFill>
                <a:latin typeface="Quicksand"/>
                <a:ea typeface="Quicksand"/>
                <a:cs typeface="Quicksand"/>
                <a:sym typeface="Quicksand"/>
              </a:rPr>
              <a:t>Index Type: NONCLUSTERED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8E8C6"/>
                </a:solidFill>
                <a:latin typeface="Quicksand"/>
                <a:ea typeface="Quicksand"/>
                <a:cs typeface="Quicksand"/>
                <a:sym typeface="Quicksand"/>
              </a:rPr>
              <a:t>Description: This index speeds up searches using the Email column in the Users table.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F8E8C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Trigger：</a:t>
            </a:r>
            <a:r>
              <a:rPr lang="en-US" sz="2400">
                <a:solidFill>
                  <a:srgbClr val="F8E8C6"/>
                </a:solidFill>
                <a:latin typeface="Quicksand"/>
                <a:ea typeface="Quicksand"/>
                <a:cs typeface="Quicksand"/>
                <a:sym typeface="Quicksand"/>
              </a:rPr>
              <a:t>This trigger activates after an update to the Bookings table, logging changes for audit purposes.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499154" y="7812400"/>
            <a:ext cx="6147719" cy="861159"/>
          </a:xfrm>
          <a:custGeom>
            <a:avLst/>
            <a:gdLst/>
            <a:ahLst/>
            <a:cxnLst/>
            <a:rect r="r" b="b" t="t" l="l"/>
            <a:pathLst>
              <a:path h="861159" w="6147719">
                <a:moveTo>
                  <a:pt x="0" y="0"/>
                </a:moveTo>
                <a:lnTo>
                  <a:pt x="6147719" y="0"/>
                </a:lnTo>
                <a:lnTo>
                  <a:pt x="6147719" y="861159"/>
                </a:lnTo>
                <a:lnTo>
                  <a:pt x="0" y="8611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347543" y="9092659"/>
            <a:ext cx="2450941" cy="43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4"/>
              </a:lnSpc>
            </a:pPr>
            <a:r>
              <a:rPr lang="en-US" sz="32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TRIGGERS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728" y="424101"/>
            <a:ext cx="18170272" cy="72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4"/>
              </a:lnSpc>
            </a:pPr>
            <a:r>
              <a:rPr lang="en-US" sz="52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Indexes, Udfs, triggers &amp; stored procedures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03529" y="1334121"/>
            <a:ext cx="17680942" cy="8767129"/>
            <a:chOff x="0" y="0"/>
            <a:chExt cx="4656709" cy="23090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56709" cy="2309038"/>
            </a:xfrm>
            <a:custGeom>
              <a:avLst/>
              <a:gdLst/>
              <a:ahLst/>
              <a:cxnLst/>
              <a:rect r="r" b="b" t="t" l="l"/>
              <a:pathLst>
                <a:path h="2309038" w="4656709">
                  <a:moveTo>
                    <a:pt x="22331" y="0"/>
                  </a:moveTo>
                  <a:lnTo>
                    <a:pt x="4634378" y="0"/>
                  </a:lnTo>
                  <a:cubicBezTo>
                    <a:pt x="4640300" y="0"/>
                    <a:pt x="4645980" y="2353"/>
                    <a:pt x="4650168" y="6541"/>
                  </a:cubicBezTo>
                  <a:cubicBezTo>
                    <a:pt x="4654356" y="10729"/>
                    <a:pt x="4656709" y="16409"/>
                    <a:pt x="4656709" y="22331"/>
                  </a:cubicBezTo>
                  <a:lnTo>
                    <a:pt x="4656709" y="2286707"/>
                  </a:lnTo>
                  <a:cubicBezTo>
                    <a:pt x="4656709" y="2292629"/>
                    <a:pt x="4654356" y="2298310"/>
                    <a:pt x="4650168" y="2302497"/>
                  </a:cubicBezTo>
                  <a:cubicBezTo>
                    <a:pt x="4645980" y="2306685"/>
                    <a:pt x="4640300" y="2309038"/>
                    <a:pt x="4634378" y="2309038"/>
                  </a:cubicBezTo>
                  <a:lnTo>
                    <a:pt x="22331" y="2309038"/>
                  </a:lnTo>
                  <a:cubicBezTo>
                    <a:pt x="16409" y="2309038"/>
                    <a:pt x="10729" y="2306685"/>
                    <a:pt x="6541" y="2302497"/>
                  </a:cubicBezTo>
                  <a:cubicBezTo>
                    <a:pt x="2353" y="2298310"/>
                    <a:pt x="0" y="2292629"/>
                    <a:pt x="0" y="2286707"/>
                  </a:cubicBezTo>
                  <a:lnTo>
                    <a:pt x="0" y="22331"/>
                  </a:lnTo>
                  <a:cubicBezTo>
                    <a:pt x="0" y="16409"/>
                    <a:pt x="2353" y="10729"/>
                    <a:pt x="6541" y="6541"/>
                  </a:cubicBezTo>
                  <a:cubicBezTo>
                    <a:pt x="10729" y="2353"/>
                    <a:pt x="16409" y="0"/>
                    <a:pt x="22331" y="0"/>
                  </a:cubicBezTo>
                  <a:close/>
                </a:path>
              </a:pathLst>
            </a:custGeom>
            <a:solidFill>
              <a:srgbClr val="925F6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56709" cy="2347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68953" y="6060150"/>
            <a:ext cx="6159597" cy="984559"/>
          </a:xfrm>
          <a:custGeom>
            <a:avLst/>
            <a:gdLst/>
            <a:ahLst/>
            <a:cxnLst/>
            <a:rect r="r" b="b" t="t" l="l"/>
            <a:pathLst>
              <a:path h="984559" w="6159597">
                <a:moveTo>
                  <a:pt x="0" y="0"/>
                </a:moveTo>
                <a:lnTo>
                  <a:pt x="6159597" y="0"/>
                </a:lnTo>
                <a:lnTo>
                  <a:pt x="6159597" y="984559"/>
                </a:lnTo>
                <a:lnTo>
                  <a:pt x="0" y="9845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15954" y="7397134"/>
            <a:ext cx="3465595" cy="862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4"/>
              </a:lnSpc>
            </a:pPr>
            <a:r>
              <a:rPr lang="en-US" sz="32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STORED PROCEDURES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995246" y="2004916"/>
            <a:ext cx="5307012" cy="1446303"/>
          </a:xfrm>
          <a:custGeom>
            <a:avLst/>
            <a:gdLst/>
            <a:ahLst/>
            <a:cxnLst/>
            <a:rect r="r" b="b" t="t" l="l"/>
            <a:pathLst>
              <a:path h="1446303" w="5307012">
                <a:moveTo>
                  <a:pt x="0" y="0"/>
                </a:moveTo>
                <a:lnTo>
                  <a:pt x="5307011" y="0"/>
                </a:lnTo>
                <a:lnTo>
                  <a:pt x="5307011" y="1446302"/>
                </a:lnTo>
                <a:lnTo>
                  <a:pt x="0" y="1446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098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23281" y="3806644"/>
            <a:ext cx="2450941" cy="43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4"/>
              </a:lnSpc>
            </a:pPr>
            <a:r>
              <a:rPr lang="en-US" sz="32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UDFs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65057" y="1346571"/>
            <a:ext cx="9277929" cy="8589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4"/>
              </a:lnSpc>
            </a:pPr>
            <a:r>
              <a:rPr lang="en-US" sz="2346" b="true">
                <a:solidFill>
                  <a:srgbClr val="F8E8C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Function Name: AvailableSeatsForShow</a:t>
            </a:r>
          </a:p>
          <a:p>
            <a:pPr algn="l">
              <a:lnSpc>
                <a:spcPts val="3284"/>
              </a:lnSpc>
            </a:pPr>
            <a:r>
              <a:rPr lang="en-US" sz="2346">
                <a:solidFill>
                  <a:srgbClr val="F8E8C6"/>
                </a:solidFill>
                <a:latin typeface="Quicksand"/>
                <a:ea typeface="Quicksand"/>
                <a:cs typeface="Quicksand"/>
                <a:sym typeface="Quicksand"/>
              </a:rPr>
              <a:t>Description: This function returns the number of available seats for a movie show.</a:t>
            </a:r>
          </a:p>
          <a:p>
            <a:pPr algn="l">
              <a:lnSpc>
                <a:spcPts val="3284"/>
              </a:lnSpc>
            </a:pPr>
          </a:p>
          <a:p>
            <a:pPr algn="l">
              <a:lnSpc>
                <a:spcPts val="3284"/>
              </a:lnSpc>
            </a:pPr>
            <a:r>
              <a:rPr lang="en-US" sz="2346" b="true">
                <a:solidFill>
                  <a:srgbClr val="F8E8C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Function Name: GetDiscountedPrice</a:t>
            </a:r>
          </a:p>
          <a:p>
            <a:pPr algn="l">
              <a:lnSpc>
                <a:spcPts val="3284"/>
              </a:lnSpc>
            </a:pPr>
            <a:r>
              <a:rPr lang="en-US" sz="2346">
                <a:solidFill>
                  <a:srgbClr val="F8E8C6"/>
                </a:solidFill>
                <a:latin typeface="Quicksand"/>
                <a:ea typeface="Quicksand"/>
                <a:cs typeface="Quicksand"/>
                <a:sym typeface="Quicksand"/>
              </a:rPr>
              <a:t>Description: This function calculates the discounted price based on the original price and discount rate.</a:t>
            </a:r>
          </a:p>
          <a:p>
            <a:pPr algn="l">
              <a:lnSpc>
                <a:spcPts val="3284"/>
              </a:lnSpc>
            </a:pPr>
          </a:p>
          <a:p>
            <a:pPr algn="l">
              <a:lnSpc>
                <a:spcPts val="3284"/>
              </a:lnSpc>
            </a:pPr>
            <a:r>
              <a:rPr lang="en-US" sz="2346" b="true">
                <a:solidFill>
                  <a:srgbClr val="F8E8C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Function Name: GetUserFullName</a:t>
            </a:r>
          </a:p>
          <a:p>
            <a:pPr algn="l">
              <a:lnSpc>
                <a:spcPts val="3284"/>
              </a:lnSpc>
            </a:pPr>
            <a:r>
              <a:rPr lang="en-US" sz="2346">
                <a:solidFill>
                  <a:srgbClr val="F8E8C6"/>
                </a:solidFill>
                <a:latin typeface="Quicksand"/>
                <a:ea typeface="Quicksand"/>
                <a:cs typeface="Quicksand"/>
                <a:sym typeface="Quicksand"/>
              </a:rPr>
              <a:t>Description: This function gets the full name of a user using their unique ID.</a:t>
            </a:r>
          </a:p>
          <a:p>
            <a:pPr algn="l">
              <a:lnSpc>
                <a:spcPts val="3284"/>
              </a:lnSpc>
            </a:pPr>
          </a:p>
          <a:p>
            <a:pPr algn="l">
              <a:lnSpc>
                <a:spcPts val="3284"/>
              </a:lnSpc>
            </a:pPr>
            <a:r>
              <a:rPr lang="en-US" sz="2346" b="true">
                <a:solidFill>
                  <a:srgbClr val="F8E8C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Stored Procedures：</a:t>
            </a:r>
          </a:p>
          <a:p>
            <a:pPr algn="l">
              <a:lnSpc>
                <a:spcPts val="3284"/>
              </a:lnSpc>
            </a:pPr>
          </a:p>
          <a:p>
            <a:pPr algn="l">
              <a:lnSpc>
                <a:spcPts val="3284"/>
              </a:lnSpc>
            </a:pPr>
            <a:r>
              <a:rPr lang="en-US" sz="2346" b="true">
                <a:solidFill>
                  <a:srgbClr val="F8E8C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GetTotalBookingsForMovie:</a:t>
            </a:r>
            <a:r>
              <a:rPr lang="en-US" sz="2346">
                <a:solidFill>
                  <a:srgbClr val="F8E8C6"/>
                </a:solidFill>
                <a:latin typeface="Quicksand"/>
                <a:ea typeface="Quicksand"/>
                <a:cs typeface="Quicksand"/>
                <a:sym typeface="Quicksand"/>
              </a:rPr>
              <a:t> Calculates and returns the total number of bookings for a specific movie.</a:t>
            </a:r>
          </a:p>
          <a:p>
            <a:pPr algn="l">
              <a:lnSpc>
                <a:spcPts val="3284"/>
              </a:lnSpc>
            </a:pPr>
          </a:p>
          <a:p>
            <a:pPr algn="l">
              <a:lnSpc>
                <a:spcPts val="3284"/>
              </a:lnSpc>
            </a:pPr>
            <a:r>
              <a:rPr lang="en-US" sz="2346" b="true">
                <a:solidFill>
                  <a:srgbClr val="F8E8C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GetUserDetails:</a:t>
            </a:r>
            <a:r>
              <a:rPr lang="en-US" sz="2346">
                <a:solidFill>
                  <a:srgbClr val="F8E8C6"/>
                </a:solidFill>
                <a:latin typeface="Quicksand"/>
                <a:ea typeface="Quicksand"/>
                <a:cs typeface="Quicksand"/>
                <a:sym typeface="Quicksand"/>
              </a:rPr>
              <a:t> Retrieves detailed information about a user based on their unique ID.</a:t>
            </a:r>
          </a:p>
          <a:p>
            <a:pPr algn="l">
              <a:lnSpc>
                <a:spcPts val="3284"/>
              </a:lnSpc>
            </a:pPr>
          </a:p>
          <a:p>
            <a:pPr algn="l">
              <a:lnSpc>
                <a:spcPts val="3284"/>
              </a:lnSpc>
            </a:pPr>
            <a:r>
              <a:rPr lang="en-US" sz="2346" b="true">
                <a:solidFill>
                  <a:srgbClr val="F8E8C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UpdateMovieRating:</a:t>
            </a:r>
            <a:r>
              <a:rPr lang="en-US" sz="2346">
                <a:solidFill>
                  <a:srgbClr val="F8E8C6"/>
                </a:solidFill>
                <a:latin typeface="Quicksand"/>
                <a:ea typeface="Quicksand"/>
                <a:cs typeface="Quicksand"/>
                <a:sym typeface="Quicksand"/>
              </a:rPr>
              <a:t> Updates the rating of a specific movie.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237467" y="266143"/>
            <a:ext cx="17813065" cy="9731412"/>
            <a:chOff x="0" y="0"/>
            <a:chExt cx="4691507" cy="25630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91507" cy="2563006"/>
            </a:xfrm>
            <a:custGeom>
              <a:avLst/>
              <a:gdLst/>
              <a:ahLst/>
              <a:cxnLst/>
              <a:rect r="r" b="b" t="t" l="l"/>
              <a:pathLst>
                <a:path h="2563006" w="4691507">
                  <a:moveTo>
                    <a:pt x="22166" y="0"/>
                  </a:moveTo>
                  <a:lnTo>
                    <a:pt x="4669341" y="0"/>
                  </a:lnTo>
                  <a:cubicBezTo>
                    <a:pt x="4675220" y="0"/>
                    <a:pt x="4680858" y="2335"/>
                    <a:pt x="4685015" y="6492"/>
                  </a:cubicBezTo>
                  <a:cubicBezTo>
                    <a:pt x="4689172" y="10649"/>
                    <a:pt x="4691507" y="16287"/>
                    <a:pt x="4691507" y="22166"/>
                  </a:cubicBezTo>
                  <a:lnTo>
                    <a:pt x="4691507" y="2540840"/>
                  </a:lnTo>
                  <a:cubicBezTo>
                    <a:pt x="4691507" y="2546719"/>
                    <a:pt x="4689172" y="2552357"/>
                    <a:pt x="4685015" y="2556513"/>
                  </a:cubicBezTo>
                  <a:cubicBezTo>
                    <a:pt x="4680858" y="2560670"/>
                    <a:pt x="4675220" y="2563006"/>
                    <a:pt x="4669341" y="2563006"/>
                  </a:cubicBezTo>
                  <a:lnTo>
                    <a:pt x="22166" y="2563006"/>
                  </a:lnTo>
                  <a:cubicBezTo>
                    <a:pt x="16287" y="2563006"/>
                    <a:pt x="10649" y="2560670"/>
                    <a:pt x="6492" y="2556513"/>
                  </a:cubicBezTo>
                  <a:cubicBezTo>
                    <a:pt x="2335" y="2552357"/>
                    <a:pt x="0" y="2546719"/>
                    <a:pt x="0" y="2540840"/>
                  </a:cubicBezTo>
                  <a:lnTo>
                    <a:pt x="0" y="22166"/>
                  </a:lnTo>
                  <a:cubicBezTo>
                    <a:pt x="0" y="16287"/>
                    <a:pt x="2335" y="10649"/>
                    <a:pt x="6492" y="6492"/>
                  </a:cubicBezTo>
                  <a:cubicBezTo>
                    <a:pt x="10649" y="2335"/>
                    <a:pt x="16287" y="0"/>
                    <a:pt x="22166" y="0"/>
                  </a:cubicBezTo>
                  <a:close/>
                </a:path>
              </a:pathLst>
            </a:custGeom>
            <a:solidFill>
              <a:srgbClr val="925F64"/>
            </a:solidFill>
            <a:ln cap="rnd">
              <a:noFill/>
              <a:prstDash val="sysDot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691507" cy="2601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37467" y="266143"/>
            <a:ext cx="17813065" cy="9731412"/>
            <a:chOff x="0" y="0"/>
            <a:chExt cx="4691507" cy="256300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91507" cy="2563006"/>
            </a:xfrm>
            <a:custGeom>
              <a:avLst/>
              <a:gdLst/>
              <a:ahLst/>
              <a:cxnLst/>
              <a:rect r="r" b="b" t="t" l="l"/>
              <a:pathLst>
                <a:path h="2563006" w="4691507">
                  <a:moveTo>
                    <a:pt x="22166" y="0"/>
                  </a:moveTo>
                  <a:lnTo>
                    <a:pt x="4669341" y="0"/>
                  </a:lnTo>
                  <a:cubicBezTo>
                    <a:pt x="4675220" y="0"/>
                    <a:pt x="4680858" y="2335"/>
                    <a:pt x="4685015" y="6492"/>
                  </a:cubicBezTo>
                  <a:cubicBezTo>
                    <a:pt x="4689172" y="10649"/>
                    <a:pt x="4691507" y="16287"/>
                    <a:pt x="4691507" y="22166"/>
                  </a:cubicBezTo>
                  <a:lnTo>
                    <a:pt x="4691507" y="2540840"/>
                  </a:lnTo>
                  <a:cubicBezTo>
                    <a:pt x="4691507" y="2546719"/>
                    <a:pt x="4689172" y="2552357"/>
                    <a:pt x="4685015" y="2556513"/>
                  </a:cubicBezTo>
                  <a:cubicBezTo>
                    <a:pt x="4680858" y="2560670"/>
                    <a:pt x="4675220" y="2563006"/>
                    <a:pt x="4669341" y="2563006"/>
                  </a:cubicBezTo>
                  <a:lnTo>
                    <a:pt x="22166" y="2563006"/>
                  </a:lnTo>
                  <a:cubicBezTo>
                    <a:pt x="16287" y="2563006"/>
                    <a:pt x="10649" y="2560670"/>
                    <a:pt x="6492" y="2556513"/>
                  </a:cubicBezTo>
                  <a:cubicBezTo>
                    <a:pt x="2335" y="2552357"/>
                    <a:pt x="0" y="2546719"/>
                    <a:pt x="0" y="2540840"/>
                  </a:cubicBezTo>
                  <a:lnTo>
                    <a:pt x="0" y="22166"/>
                  </a:lnTo>
                  <a:cubicBezTo>
                    <a:pt x="0" y="16287"/>
                    <a:pt x="2335" y="10649"/>
                    <a:pt x="6492" y="6492"/>
                  </a:cubicBezTo>
                  <a:cubicBezTo>
                    <a:pt x="10649" y="2335"/>
                    <a:pt x="16287" y="0"/>
                    <a:pt x="221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19100" cap="rnd">
              <a:solidFill>
                <a:srgbClr val="E9BB6D"/>
              </a:solidFill>
              <a:prstDash val="sysDot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691507" cy="2601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77772" y="970541"/>
            <a:ext cx="16532455" cy="8287759"/>
            <a:chOff x="0" y="0"/>
            <a:chExt cx="4354227" cy="218278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354227" cy="2182784"/>
            </a:xfrm>
            <a:custGeom>
              <a:avLst/>
              <a:gdLst/>
              <a:ahLst/>
              <a:cxnLst/>
              <a:rect r="r" b="b" t="t" l="l"/>
              <a:pathLst>
                <a:path h="2182784" w="4354227">
                  <a:moveTo>
                    <a:pt x="23883" y="0"/>
                  </a:moveTo>
                  <a:lnTo>
                    <a:pt x="4330344" y="0"/>
                  </a:lnTo>
                  <a:cubicBezTo>
                    <a:pt x="4343534" y="0"/>
                    <a:pt x="4354227" y="10693"/>
                    <a:pt x="4354227" y="23883"/>
                  </a:cubicBezTo>
                  <a:lnTo>
                    <a:pt x="4354227" y="2158902"/>
                  </a:lnTo>
                  <a:cubicBezTo>
                    <a:pt x="4354227" y="2172092"/>
                    <a:pt x="4343534" y="2182784"/>
                    <a:pt x="4330344" y="2182784"/>
                  </a:cubicBezTo>
                  <a:lnTo>
                    <a:pt x="23883" y="2182784"/>
                  </a:lnTo>
                  <a:cubicBezTo>
                    <a:pt x="10693" y="2182784"/>
                    <a:pt x="0" y="2172092"/>
                    <a:pt x="0" y="2158902"/>
                  </a:cubicBezTo>
                  <a:lnTo>
                    <a:pt x="0" y="23883"/>
                  </a:lnTo>
                  <a:cubicBezTo>
                    <a:pt x="0" y="10693"/>
                    <a:pt x="10693" y="0"/>
                    <a:pt x="23883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354227" cy="2220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3115105" y="2270202"/>
            <a:ext cx="12057789" cy="6730929"/>
          </a:xfrm>
          <a:custGeom>
            <a:avLst/>
            <a:gdLst/>
            <a:ahLst/>
            <a:cxnLst/>
            <a:rect r="r" b="b" t="t" l="l"/>
            <a:pathLst>
              <a:path h="6730929" w="12057789">
                <a:moveTo>
                  <a:pt x="0" y="0"/>
                </a:moveTo>
                <a:lnTo>
                  <a:pt x="12057790" y="0"/>
                </a:lnTo>
                <a:lnTo>
                  <a:pt x="12057790" y="6730929"/>
                </a:lnTo>
                <a:lnTo>
                  <a:pt x="0" y="67309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7" t="0" r="-177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896836" y="5635667"/>
            <a:ext cx="5147938" cy="3365464"/>
          </a:xfrm>
          <a:custGeom>
            <a:avLst/>
            <a:gdLst/>
            <a:ahLst/>
            <a:cxnLst/>
            <a:rect r="r" b="b" t="t" l="l"/>
            <a:pathLst>
              <a:path h="3365464" w="5147938">
                <a:moveTo>
                  <a:pt x="0" y="0"/>
                </a:moveTo>
                <a:lnTo>
                  <a:pt x="5147938" y="0"/>
                </a:lnTo>
                <a:lnTo>
                  <a:pt x="5147938" y="3365464"/>
                </a:lnTo>
                <a:lnTo>
                  <a:pt x="0" y="33654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960119" y="808616"/>
            <a:ext cx="14367761" cy="1461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54"/>
              </a:lnSpc>
            </a:pPr>
            <a:r>
              <a:rPr lang="en-US" sz="8539">
                <a:solidFill>
                  <a:srgbClr val="F8E8C6"/>
                </a:solidFill>
                <a:latin typeface="Hibernate"/>
                <a:ea typeface="Hibernate"/>
                <a:cs typeface="Hibernate"/>
                <a:sym typeface="Hibernate"/>
              </a:rPr>
              <a:t>PowerBI Dashboard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981125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4624295"/>
            <a:ext cx="3030705" cy="4634005"/>
            <a:chOff x="0" y="0"/>
            <a:chExt cx="798210" cy="12204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8210" cy="1220479"/>
            </a:xfrm>
            <a:custGeom>
              <a:avLst/>
              <a:gdLst/>
              <a:ahLst/>
              <a:cxnLst/>
              <a:rect r="r" b="b" t="t" l="l"/>
              <a:pathLst>
                <a:path h="1220479" w="798210">
                  <a:moveTo>
                    <a:pt x="130279" y="0"/>
                  </a:moveTo>
                  <a:lnTo>
                    <a:pt x="667931" y="0"/>
                  </a:lnTo>
                  <a:cubicBezTo>
                    <a:pt x="702483" y="0"/>
                    <a:pt x="735620" y="13726"/>
                    <a:pt x="760052" y="38158"/>
                  </a:cubicBezTo>
                  <a:cubicBezTo>
                    <a:pt x="784485" y="62590"/>
                    <a:pt x="798210" y="95727"/>
                    <a:pt x="798210" y="130279"/>
                  </a:cubicBezTo>
                  <a:lnTo>
                    <a:pt x="798210" y="1090199"/>
                  </a:lnTo>
                  <a:cubicBezTo>
                    <a:pt x="798210" y="1162151"/>
                    <a:pt x="739882" y="1220479"/>
                    <a:pt x="667931" y="1220479"/>
                  </a:cubicBezTo>
                  <a:lnTo>
                    <a:pt x="130279" y="1220479"/>
                  </a:lnTo>
                  <a:cubicBezTo>
                    <a:pt x="58328" y="1220479"/>
                    <a:pt x="0" y="1162151"/>
                    <a:pt x="0" y="1090199"/>
                  </a:cubicBezTo>
                  <a:lnTo>
                    <a:pt x="0" y="130279"/>
                  </a:lnTo>
                  <a:cubicBezTo>
                    <a:pt x="0" y="58328"/>
                    <a:pt x="58328" y="0"/>
                    <a:pt x="130279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798210" cy="1258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643200" y="1319297"/>
            <a:ext cx="9001600" cy="112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Conclusion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31198" y="2850327"/>
            <a:ext cx="14225605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FFF5D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Elevating the Movie Reservation Experience</a:t>
            </a:r>
          </a:p>
          <a:p>
            <a:pPr algn="ctr">
              <a:lnSpc>
                <a:spcPts val="336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28922" y="5259705"/>
            <a:ext cx="2635205" cy="3579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Efficiency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MTRS streamlines movie booking with fast queries and smooth user transactions.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128349" y="4208591"/>
            <a:ext cx="831407" cy="831407"/>
            <a:chOff x="0" y="0"/>
            <a:chExt cx="1108543" cy="1108543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108543" cy="1108543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1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351152" y="66675"/>
              <a:ext cx="406240" cy="957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16"/>
                </a:lnSpc>
              </a:pPr>
              <a:r>
                <a:rPr lang="en-US" sz="5062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426227" y="4208591"/>
            <a:ext cx="3030705" cy="5049709"/>
            <a:chOff x="0" y="0"/>
            <a:chExt cx="4040940" cy="6732945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554271"/>
              <a:ext cx="4040940" cy="6178674"/>
              <a:chOff x="0" y="0"/>
              <a:chExt cx="798210" cy="1220479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798210" cy="1220479"/>
              </a:xfrm>
              <a:custGeom>
                <a:avLst/>
                <a:gdLst/>
                <a:ahLst/>
                <a:cxnLst/>
                <a:rect r="r" b="b" t="t" l="l"/>
                <a:pathLst>
                  <a:path h="1220479" w="798210">
                    <a:moveTo>
                      <a:pt x="65951" y="0"/>
                    </a:moveTo>
                    <a:lnTo>
                      <a:pt x="732259" y="0"/>
                    </a:lnTo>
                    <a:cubicBezTo>
                      <a:pt x="768683" y="0"/>
                      <a:pt x="798210" y="29527"/>
                      <a:pt x="798210" y="65951"/>
                    </a:cubicBezTo>
                    <a:lnTo>
                      <a:pt x="798210" y="1154527"/>
                    </a:lnTo>
                    <a:cubicBezTo>
                      <a:pt x="798210" y="1190951"/>
                      <a:pt x="768683" y="1220479"/>
                      <a:pt x="732259" y="1220479"/>
                    </a:cubicBezTo>
                    <a:lnTo>
                      <a:pt x="65951" y="1220479"/>
                    </a:lnTo>
                    <a:cubicBezTo>
                      <a:pt x="29527" y="1220479"/>
                      <a:pt x="0" y="1190951"/>
                      <a:pt x="0" y="1154527"/>
                    </a:cubicBezTo>
                    <a:lnTo>
                      <a:pt x="0" y="65951"/>
                    </a:lnTo>
                    <a:cubicBezTo>
                      <a:pt x="0" y="29527"/>
                      <a:pt x="29527" y="0"/>
                      <a:pt x="65951" y="0"/>
                    </a:cubicBezTo>
                    <a:close/>
                  </a:path>
                </a:pathLst>
              </a:custGeom>
              <a:solidFill>
                <a:srgbClr val="FFF5D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798210" cy="1258579"/>
              </a:xfrm>
              <a:prstGeom prst="rect">
                <a:avLst/>
              </a:prstGeom>
            </p:spPr>
            <p:txBody>
              <a:bodyPr anchor="ctr" rtlCol="false" tIns="100350" lIns="100350" bIns="100350" rIns="10035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1466199" y="0"/>
              <a:ext cx="1108543" cy="1108543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1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1748087" y="66675"/>
              <a:ext cx="544767" cy="957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16"/>
                </a:lnSpc>
              </a:pPr>
              <a:r>
                <a:rPr lang="en-US" sz="5062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2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826354" y="4208591"/>
            <a:ext cx="3030705" cy="5049709"/>
            <a:chOff x="0" y="0"/>
            <a:chExt cx="4040940" cy="6732945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554271"/>
              <a:ext cx="4040940" cy="6178674"/>
              <a:chOff x="0" y="0"/>
              <a:chExt cx="798210" cy="1220479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798210" cy="1220479"/>
              </a:xfrm>
              <a:custGeom>
                <a:avLst/>
                <a:gdLst/>
                <a:ahLst/>
                <a:cxnLst/>
                <a:rect r="r" b="b" t="t" l="l"/>
                <a:pathLst>
                  <a:path h="1220479" w="798210">
                    <a:moveTo>
                      <a:pt x="65951" y="0"/>
                    </a:moveTo>
                    <a:lnTo>
                      <a:pt x="732259" y="0"/>
                    </a:lnTo>
                    <a:cubicBezTo>
                      <a:pt x="768683" y="0"/>
                      <a:pt x="798210" y="29527"/>
                      <a:pt x="798210" y="65951"/>
                    </a:cubicBezTo>
                    <a:lnTo>
                      <a:pt x="798210" y="1154527"/>
                    </a:lnTo>
                    <a:cubicBezTo>
                      <a:pt x="798210" y="1190951"/>
                      <a:pt x="768683" y="1220479"/>
                      <a:pt x="732259" y="1220479"/>
                    </a:cubicBezTo>
                    <a:lnTo>
                      <a:pt x="65951" y="1220479"/>
                    </a:lnTo>
                    <a:cubicBezTo>
                      <a:pt x="29527" y="1220479"/>
                      <a:pt x="0" y="1190951"/>
                      <a:pt x="0" y="1154527"/>
                    </a:cubicBezTo>
                    <a:lnTo>
                      <a:pt x="0" y="65951"/>
                    </a:lnTo>
                    <a:cubicBezTo>
                      <a:pt x="0" y="29527"/>
                      <a:pt x="29527" y="0"/>
                      <a:pt x="65951" y="0"/>
                    </a:cubicBezTo>
                    <a:close/>
                  </a:path>
                </a:pathLst>
              </a:custGeom>
              <a:solidFill>
                <a:srgbClr val="FFF5D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798210" cy="1258579"/>
              </a:xfrm>
              <a:prstGeom prst="rect">
                <a:avLst/>
              </a:prstGeom>
            </p:spPr>
            <p:txBody>
              <a:bodyPr anchor="ctr" rtlCol="false" tIns="100350" lIns="100350" bIns="100350" rIns="10035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466199" y="0"/>
              <a:ext cx="1108543" cy="1108543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19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1748940" y="66675"/>
              <a:ext cx="543059" cy="957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16"/>
                </a:lnSpc>
              </a:pPr>
              <a:r>
                <a:rPr lang="en-US" sz="5062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3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4219134" y="4208591"/>
            <a:ext cx="3030705" cy="5049709"/>
            <a:chOff x="0" y="0"/>
            <a:chExt cx="4040940" cy="6732945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554271"/>
              <a:ext cx="4040940" cy="6178674"/>
              <a:chOff x="0" y="0"/>
              <a:chExt cx="798210" cy="1220479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798210" cy="1220479"/>
              </a:xfrm>
              <a:custGeom>
                <a:avLst/>
                <a:gdLst/>
                <a:ahLst/>
                <a:cxnLst/>
                <a:rect r="r" b="b" t="t" l="l"/>
                <a:pathLst>
                  <a:path h="1220479" w="798210">
                    <a:moveTo>
                      <a:pt x="65951" y="0"/>
                    </a:moveTo>
                    <a:lnTo>
                      <a:pt x="732259" y="0"/>
                    </a:lnTo>
                    <a:cubicBezTo>
                      <a:pt x="768683" y="0"/>
                      <a:pt x="798210" y="29527"/>
                      <a:pt x="798210" y="65951"/>
                    </a:cubicBezTo>
                    <a:lnTo>
                      <a:pt x="798210" y="1154527"/>
                    </a:lnTo>
                    <a:cubicBezTo>
                      <a:pt x="798210" y="1190951"/>
                      <a:pt x="768683" y="1220479"/>
                      <a:pt x="732259" y="1220479"/>
                    </a:cubicBezTo>
                    <a:lnTo>
                      <a:pt x="65951" y="1220479"/>
                    </a:lnTo>
                    <a:cubicBezTo>
                      <a:pt x="29527" y="1220479"/>
                      <a:pt x="0" y="1190951"/>
                      <a:pt x="0" y="1154527"/>
                    </a:cubicBezTo>
                    <a:lnTo>
                      <a:pt x="0" y="65951"/>
                    </a:lnTo>
                    <a:cubicBezTo>
                      <a:pt x="0" y="29527"/>
                      <a:pt x="29527" y="0"/>
                      <a:pt x="65951" y="0"/>
                    </a:cubicBezTo>
                    <a:close/>
                  </a:path>
                </a:pathLst>
              </a:custGeom>
              <a:solidFill>
                <a:srgbClr val="FFF5DF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38100"/>
                <a:ext cx="798210" cy="1258579"/>
              </a:xfrm>
              <a:prstGeom prst="rect">
                <a:avLst/>
              </a:prstGeom>
            </p:spPr>
            <p:txBody>
              <a:bodyPr anchor="ctr" rtlCol="false" tIns="100350" lIns="100350" bIns="100350" rIns="10035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1466199" y="0"/>
              <a:ext cx="1108543" cy="1108543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272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19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1748940" y="66675"/>
              <a:ext cx="543059" cy="957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16"/>
                </a:lnSpc>
              </a:pPr>
              <a:r>
                <a:rPr lang="en-US" sz="5062">
                  <a:solidFill>
                    <a:srgbClr val="F4C366"/>
                  </a:solidFill>
                  <a:latin typeface="Boulder"/>
                  <a:ea typeface="Boulder"/>
                  <a:cs typeface="Boulder"/>
                  <a:sym typeface="Boulder"/>
                </a:rPr>
                <a:t>4</a:t>
              </a: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1857155">
            <a:off x="13715432" y="75720"/>
            <a:ext cx="5323287" cy="2051885"/>
          </a:xfrm>
          <a:custGeom>
            <a:avLst/>
            <a:gdLst/>
            <a:ahLst/>
            <a:cxnLst/>
            <a:rect r="r" b="b" t="t" l="l"/>
            <a:pathLst>
              <a:path h="2051885" w="5323287">
                <a:moveTo>
                  <a:pt x="0" y="0"/>
                </a:moveTo>
                <a:lnTo>
                  <a:pt x="5323287" y="0"/>
                </a:lnTo>
                <a:lnTo>
                  <a:pt x="5323287" y="2051885"/>
                </a:lnTo>
                <a:lnTo>
                  <a:pt x="0" y="2051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true" flipV="false" rot="-1859999">
            <a:off x="-754483" y="77171"/>
            <a:ext cx="5323287" cy="2051885"/>
          </a:xfrm>
          <a:custGeom>
            <a:avLst/>
            <a:gdLst/>
            <a:ahLst/>
            <a:cxnLst/>
            <a:rect r="r" b="b" t="t" l="l"/>
            <a:pathLst>
              <a:path h="2051885" w="5323287">
                <a:moveTo>
                  <a:pt x="5323286" y="0"/>
                </a:moveTo>
                <a:lnTo>
                  <a:pt x="0" y="0"/>
                </a:lnTo>
                <a:lnTo>
                  <a:pt x="0" y="2051885"/>
                </a:lnTo>
                <a:lnTo>
                  <a:pt x="5323286" y="2051885"/>
                </a:lnTo>
                <a:lnTo>
                  <a:pt x="532328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10016253" y="5050155"/>
            <a:ext cx="2643560" cy="3998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Security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Sensitive information, such as encrypted user credentials and payments, protects privacy and builds trust.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592146" y="5050155"/>
            <a:ext cx="2767358" cy="441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Integrity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MTRS ensures consistent and reliable data using stored procedures, triggers, and transactions.</a:t>
            </a:r>
          </a:p>
          <a:p>
            <a:pPr algn="ctr">
              <a:lnSpc>
                <a:spcPts val="3360"/>
              </a:lnSpc>
            </a:pPr>
          </a:p>
        </p:txBody>
      </p:sp>
      <p:sp>
        <p:nvSpPr>
          <p:cNvPr name="TextBox 48" id="48"/>
          <p:cNvSpPr txBox="true"/>
          <p:nvPr/>
        </p:nvSpPr>
        <p:spPr>
          <a:xfrm rot="0">
            <a:off x="14319146" y="5259705"/>
            <a:ext cx="2830680" cy="3579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Insights-Driven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3360"/>
              </a:lnSpc>
            </a:pPr>
            <a:r>
              <a:rPr lang="en-US" sz="2400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MTRS uses Power BI to turn booking data into insights for smarter decisions.</a:t>
            </a:r>
          </a:p>
          <a:p>
            <a:pPr algn="ctr">
              <a:lnSpc>
                <a:spcPts val="3360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976469" y="1028700"/>
            <a:ext cx="14335062" cy="8229600"/>
            <a:chOff x="0" y="0"/>
            <a:chExt cx="3775489" cy="21674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775489" cy="2167467"/>
            </a:xfrm>
            <a:custGeom>
              <a:avLst/>
              <a:gdLst/>
              <a:ahLst/>
              <a:cxnLst/>
              <a:rect r="r" b="b" t="t" l="l"/>
              <a:pathLst>
                <a:path h="2167467" w="3775489">
                  <a:moveTo>
                    <a:pt x="27544" y="0"/>
                  </a:moveTo>
                  <a:lnTo>
                    <a:pt x="3747946" y="0"/>
                  </a:lnTo>
                  <a:cubicBezTo>
                    <a:pt x="3755251" y="0"/>
                    <a:pt x="3762257" y="2902"/>
                    <a:pt x="3767422" y="8067"/>
                  </a:cubicBezTo>
                  <a:cubicBezTo>
                    <a:pt x="3772588" y="13233"/>
                    <a:pt x="3775489" y="20239"/>
                    <a:pt x="3775489" y="27544"/>
                  </a:cubicBezTo>
                  <a:lnTo>
                    <a:pt x="3775489" y="2139923"/>
                  </a:lnTo>
                  <a:cubicBezTo>
                    <a:pt x="3775489" y="2147228"/>
                    <a:pt x="3772588" y="2154234"/>
                    <a:pt x="3767422" y="2159399"/>
                  </a:cubicBezTo>
                  <a:cubicBezTo>
                    <a:pt x="3762257" y="2164565"/>
                    <a:pt x="3755251" y="2167467"/>
                    <a:pt x="3747946" y="2167467"/>
                  </a:cubicBezTo>
                  <a:lnTo>
                    <a:pt x="27544" y="2167467"/>
                  </a:lnTo>
                  <a:cubicBezTo>
                    <a:pt x="20239" y="2167467"/>
                    <a:pt x="13233" y="2164565"/>
                    <a:pt x="8067" y="2159399"/>
                  </a:cubicBezTo>
                  <a:cubicBezTo>
                    <a:pt x="2902" y="2154234"/>
                    <a:pt x="0" y="2147228"/>
                    <a:pt x="0" y="2139923"/>
                  </a:cubicBezTo>
                  <a:lnTo>
                    <a:pt x="0" y="27544"/>
                  </a:lnTo>
                  <a:cubicBezTo>
                    <a:pt x="0" y="20239"/>
                    <a:pt x="2902" y="13233"/>
                    <a:pt x="8067" y="8067"/>
                  </a:cubicBezTo>
                  <a:cubicBezTo>
                    <a:pt x="13233" y="2902"/>
                    <a:pt x="20239" y="0"/>
                    <a:pt x="27544" y="0"/>
                  </a:cubicBezTo>
                  <a:close/>
                </a:path>
              </a:pathLst>
            </a:custGeom>
            <a:solidFill>
              <a:srgbClr val="925F64"/>
            </a:solidFill>
            <a:ln cap="rnd">
              <a:noFill/>
              <a:prstDash val="sysDot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775489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218470" y="1301006"/>
            <a:ext cx="13820706" cy="7684988"/>
            <a:chOff x="0" y="0"/>
            <a:chExt cx="3640021" cy="2024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40021" cy="2024030"/>
            </a:xfrm>
            <a:custGeom>
              <a:avLst/>
              <a:gdLst/>
              <a:ahLst/>
              <a:cxnLst/>
              <a:rect r="r" b="b" t="t" l="l"/>
              <a:pathLst>
                <a:path h="2024030" w="3640021">
                  <a:moveTo>
                    <a:pt x="28569" y="0"/>
                  </a:moveTo>
                  <a:lnTo>
                    <a:pt x="3611453" y="0"/>
                  </a:lnTo>
                  <a:cubicBezTo>
                    <a:pt x="3619029" y="0"/>
                    <a:pt x="3626296" y="3010"/>
                    <a:pt x="3631654" y="8368"/>
                  </a:cubicBezTo>
                  <a:cubicBezTo>
                    <a:pt x="3637011" y="13725"/>
                    <a:pt x="3640021" y="20992"/>
                    <a:pt x="3640021" y="28569"/>
                  </a:cubicBezTo>
                  <a:lnTo>
                    <a:pt x="3640021" y="1995461"/>
                  </a:lnTo>
                  <a:cubicBezTo>
                    <a:pt x="3640021" y="2003038"/>
                    <a:pt x="3637011" y="2010305"/>
                    <a:pt x="3631654" y="2015662"/>
                  </a:cubicBezTo>
                  <a:cubicBezTo>
                    <a:pt x="3626296" y="2021020"/>
                    <a:pt x="3619029" y="2024030"/>
                    <a:pt x="3611453" y="2024030"/>
                  </a:cubicBezTo>
                  <a:lnTo>
                    <a:pt x="28569" y="2024030"/>
                  </a:lnTo>
                  <a:cubicBezTo>
                    <a:pt x="20992" y="2024030"/>
                    <a:pt x="13725" y="2021020"/>
                    <a:pt x="8368" y="2015662"/>
                  </a:cubicBezTo>
                  <a:cubicBezTo>
                    <a:pt x="3010" y="2010305"/>
                    <a:pt x="0" y="2003038"/>
                    <a:pt x="0" y="1995461"/>
                  </a:cubicBezTo>
                  <a:lnTo>
                    <a:pt x="0" y="28569"/>
                  </a:lnTo>
                  <a:cubicBezTo>
                    <a:pt x="0" y="20992"/>
                    <a:pt x="3010" y="13725"/>
                    <a:pt x="8368" y="8368"/>
                  </a:cubicBezTo>
                  <a:cubicBezTo>
                    <a:pt x="13725" y="3010"/>
                    <a:pt x="20992" y="0"/>
                    <a:pt x="285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19100" cap="rnd">
              <a:solidFill>
                <a:srgbClr val="E9BB6D"/>
              </a:solidFill>
              <a:prstDash val="sysDot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640021" cy="206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867860" y="1948449"/>
            <a:ext cx="12552280" cy="6390101"/>
            <a:chOff x="0" y="0"/>
            <a:chExt cx="3305950" cy="16829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05950" cy="1682990"/>
            </a:xfrm>
            <a:custGeom>
              <a:avLst/>
              <a:gdLst/>
              <a:ahLst/>
              <a:cxnLst/>
              <a:rect r="r" b="b" t="t" l="l"/>
              <a:pathLst>
                <a:path h="1682990" w="3305950">
                  <a:moveTo>
                    <a:pt x="31455" y="0"/>
                  </a:moveTo>
                  <a:lnTo>
                    <a:pt x="3274495" y="0"/>
                  </a:lnTo>
                  <a:cubicBezTo>
                    <a:pt x="3282837" y="0"/>
                    <a:pt x="3290838" y="3314"/>
                    <a:pt x="3296737" y="9213"/>
                  </a:cubicBezTo>
                  <a:cubicBezTo>
                    <a:pt x="3302636" y="15112"/>
                    <a:pt x="3305950" y="23113"/>
                    <a:pt x="3305950" y="31455"/>
                  </a:cubicBezTo>
                  <a:lnTo>
                    <a:pt x="3305950" y="1651534"/>
                  </a:lnTo>
                  <a:cubicBezTo>
                    <a:pt x="3305950" y="1668907"/>
                    <a:pt x="3291867" y="1682990"/>
                    <a:pt x="3274495" y="1682990"/>
                  </a:cubicBezTo>
                  <a:lnTo>
                    <a:pt x="31455" y="1682990"/>
                  </a:lnTo>
                  <a:cubicBezTo>
                    <a:pt x="23113" y="1682990"/>
                    <a:pt x="15112" y="1679676"/>
                    <a:pt x="9213" y="1673777"/>
                  </a:cubicBezTo>
                  <a:cubicBezTo>
                    <a:pt x="3314" y="1667878"/>
                    <a:pt x="0" y="1659877"/>
                    <a:pt x="0" y="1651534"/>
                  </a:cubicBezTo>
                  <a:lnTo>
                    <a:pt x="0" y="31455"/>
                  </a:lnTo>
                  <a:cubicBezTo>
                    <a:pt x="0" y="23113"/>
                    <a:pt x="3314" y="15112"/>
                    <a:pt x="9213" y="9213"/>
                  </a:cubicBezTo>
                  <a:cubicBezTo>
                    <a:pt x="15112" y="3314"/>
                    <a:pt x="23113" y="0"/>
                    <a:pt x="31455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305950" cy="1721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469203" y="6315173"/>
            <a:ext cx="11319239" cy="179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24"/>
              </a:lnSpc>
            </a:pPr>
            <a:r>
              <a:rPr lang="en-US" sz="10517">
                <a:solidFill>
                  <a:srgbClr val="FFF5DF"/>
                </a:solidFill>
                <a:latin typeface="Hibernate"/>
                <a:ea typeface="Hibernate"/>
                <a:cs typeface="Hibernate"/>
                <a:sym typeface="Hibernate"/>
              </a:rPr>
              <a:t>Grab the popcorn!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25031" y="2686319"/>
            <a:ext cx="10037938" cy="3597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76"/>
              </a:lnSpc>
            </a:pPr>
            <a:r>
              <a:rPr lang="en-US" sz="13062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Live demo</a:t>
            </a:r>
          </a:p>
          <a:p>
            <a:pPr algn="ctr">
              <a:lnSpc>
                <a:spcPts val="13976"/>
              </a:lnSpc>
            </a:pPr>
            <a:r>
              <a:rPr lang="en-US" sz="13062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time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606585">
            <a:off x="14247145" y="4668767"/>
            <a:ext cx="3573158" cy="4913093"/>
          </a:xfrm>
          <a:custGeom>
            <a:avLst/>
            <a:gdLst/>
            <a:ahLst/>
            <a:cxnLst/>
            <a:rect r="r" b="b" t="t" l="l"/>
            <a:pathLst>
              <a:path h="4913093" w="3573158">
                <a:moveTo>
                  <a:pt x="0" y="0"/>
                </a:moveTo>
                <a:lnTo>
                  <a:pt x="3573158" y="0"/>
                </a:lnTo>
                <a:lnTo>
                  <a:pt x="3573158" y="4913093"/>
                </a:lnTo>
                <a:lnTo>
                  <a:pt x="0" y="49130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259300" y="3605074"/>
            <a:ext cx="1043559" cy="850501"/>
          </a:xfrm>
          <a:custGeom>
            <a:avLst/>
            <a:gdLst/>
            <a:ahLst/>
            <a:cxnLst/>
            <a:rect r="r" b="b" t="t" l="l"/>
            <a:pathLst>
              <a:path h="850501" w="1043559">
                <a:moveTo>
                  <a:pt x="0" y="0"/>
                </a:moveTo>
                <a:lnTo>
                  <a:pt x="1043559" y="0"/>
                </a:lnTo>
                <a:lnTo>
                  <a:pt x="1043559" y="850501"/>
                </a:lnTo>
                <a:lnTo>
                  <a:pt x="0" y="8505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556750" y="1948449"/>
            <a:ext cx="1224330" cy="1151890"/>
          </a:xfrm>
          <a:custGeom>
            <a:avLst/>
            <a:gdLst/>
            <a:ahLst/>
            <a:cxnLst/>
            <a:rect r="r" b="b" t="t" l="l"/>
            <a:pathLst>
              <a:path h="1151890" w="1224330">
                <a:moveTo>
                  <a:pt x="0" y="0"/>
                </a:moveTo>
                <a:lnTo>
                  <a:pt x="1224330" y="0"/>
                </a:lnTo>
                <a:lnTo>
                  <a:pt x="1224330" y="1151891"/>
                </a:lnTo>
                <a:lnTo>
                  <a:pt x="0" y="11518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976469" y="1028700"/>
            <a:ext cx="14335062" cy="8229600"/>
            <a:chOff x="0" y="0"/>
            <a:chExt cx="3775489" cy="21674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775489" cy="2167467"/>
            </a:xfrm>
            <a:custGeom>
              <a:avLst/>
              <a:gdLst/>
              <a:ahLst/>
              <a:cxnLst/>
              <a:rect r="r" b="b" t="t" l="l"/>
              <a:pathLst>
                <a:path h="2167467" w="3775489">
                  <a:moveTo>
                    <a:pt x="27544" y="0"/>
                  </a:moveTo>
                  <a:lnTo>
                    <a:pt x="3747946" y="0"/>
                  </a:lnTo>
                  <a:cubicBezTo>
                    <a:pt x="3755251" y="0"/>
                    <a:pt x="3762257" y="2902"/>
                    <a:pt x="3767422" y="8067"/>
                  </a:cubicBezTo>
                  <a:cubicBezTo>
                    <a:pt x="3772588" y="13233"/>
                    <a:pt x="3775489" y="20239"/>
                    <a:pt x="3775489" y="27544"/>
                  </a:cubicBezTo>
                  <a:lnTo>
                    <a:pt x="3775489" y="2139923"/>
                  </a:lnTo>
                  <a:cubicBezTo>
                    <a:pt x="3775489" y="2147228"/>
                    <a:pt x="3772588" y="2154234"/>
                    <a:pt x="3767422" y="2159399"/>
                  </a:cubicBezTo>
                  <a:cubicBezTo>
                    <a:pt x="3762257" y="2164565"/>
                    <a:pt x="3755251" y="2167467"/>
                    <a:pt x="3747946" y="2167467"/>
                  </a:cubicBezTo>
                  <a:lnTo>
                    <a:pt x="27544" y="2167467"/>
                  </a:lnTo>
                  <a:cubicBezTo>
                    <a:pt x="20239" y="2167467"/>
                    <a:pt x="13233" y="2164565"/>
                    <a:pt x="8067" y="2159399"/>
                  </a:cubicBezTo>
                  <a:cubicBezTo>
                    <a:pt x="2902" y="2154234"/>
                    <a:pt x="0" y="2147228"/>
                    <a:pt x="0" y="2139923"/>
                  </a:cubicBezTo>
                  <a:lnTo>
                    <a:pt x="0" y="27544"/>
                  </a:lnTo>
                  <a:cubicBezTo>
                    <a:pt x="0" y="20239"/>
                    <a:pt x="2902" y="13233"/>
                    <a:pt x="8067" y="8067"/>
                  </a:cubicBezTo>
                  <a:cubicBezTo>
                    <a:pt x="13233" y="2902"/>
                    <a:pt x="20239" y="0"/>
                    <a:pt x="27544" y="0"/>
                  </a:cubicBezTo>
                  <a:close/>
                </a:path>
              </a:pathLst>
            </a:custGeom>
            <a:solidFill>
              <a:srgbClr val="925F64"/>
            </a:solidFill>
            <a:ln cap="rnd">
              <a:noFill/>
              <a:prstDash val="sysDot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775489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218470" y="1301006"/>
            <a:ext cx="13820706" cy="7684988"/>
            <a:chOff x="0" y="0"/>
            <a:chExt cx="3640021" cy="2024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40021" cy="2024030"/>
            </a:xfrm>
            <a:custGeom>
              <a:avLst/>
              <a:gdLst/>
              <a:ahLst/>
              <a:cxnLst/>
              <a:rect r="r" b="b" t="t" l="l"/>
              <a:pathLst>
                <a:path h="2024030" w="3640021">
                  <a:moveTo>
                    <a:pt x="28569" y="0"/>
                  </a:moveTo>
                  <a:lnTo>
                    <a:pt x="3611453" y="0"/>
                  </a:lnTo>
                  <a:cubicBezTo>
                    <a:pt x="3619029" y="0"/>
                    <a:pt x="3626296" y="3010"/>
                    <a:pt x="3631654" y="8368"/>
                  </a:cubicBezTo>
                  <a:cubicBezTo>
                    <a:pt x="3637011" y="13725"/>
                    <a:pt x="3640021" y="20992"/>
                    <a:pt x="3640021" y="28569"/>
                  </a:cubicBezTo>
                  <a:lnTo>
                    <a:pt x="3640021" y="1995461"/>
                  </a:lnTo>
                  <a:cubicBezTo>
                    <a:pt x="3640021" y="2003038"/>
                    <a:pt x="3637011" y="2010305"/>
                    <a:pt x="3631654" y="2015662"/>
                  </a:cubicBezTo>
                  <a:cubicBezTo>
                    <a:pt x="3626296" y="2021020"/>
                    <a:pt x="3619029" y="2024030"/>
                    <a:pt x="3611453" y="2024030"/>
                  </a:cubicBezTo>
                  <a:lnTo>
                    <a:pt x="28569" y="2024030"/>
                  </a:lnTo>
                  <a:cubicBezTo>
                    <a:pt x="20992" y="2024030"/>
                    <a:pt x="13725" y="2021020"/>
                    <a:pt x="8368" y="2015662"/>
                  </a:cubicBezTo>
                  <a:cubicBezTo>
                    <a:pt x="3010" y="2010305"/>
                    <a:pt x="0" y="2003038"/>
                    <a:pt x="0" y="1995461"/>
                  </a:cubicBezTo>
                  <a:lnTo>
                    <a:pt x="0" y="28569"/>
                  </a:lnTo>
                  <a:cubicBezTo>
                    <a:pt x="0" y="20992"/>
                    <a:pt x="3010" y="13725"/>
                    <a:pt x="8368" y="8368"/>
                  </a:cubicBezTo>
                  <a:cubicBezTo>
                    <a:pt x="13725" y="3010"/>
                    <a:pt x="20992" y="0"/>
                    <a:pt x="285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19100" cap="rnd">
              <a:solidFill>
                <a:srgbClr val="E9BB6D"/>
              </a:solidFill>
              <a:prstDash val="sysDot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640021" cy="206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867860" y="1948449"/>
            <a:ext cx="12552280" cy="6390101"/>
            <a:chOff x="0" y="0"/>
            <a:chExt cx="3305950" cy="16829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05950" cy="1682990"/>
            </a:xfrm>
            <a:custGeom>
              <a:avLst/>
              <a:gdLst/>
              <a:ahLst/>
              <a:cxnLst/>
              <a:rect r="r" b="b" t="t" l="l"/>
              <a:pathLst>
                <a:path h="1682990" w="3305950">
                  <a:moveTo>
                    <a:pt x="31455" y="0"/>
                  </a:moveTo>
                  <a:lnTo>
                    <a:pt x="3274495" y="0"/>
                  </a:lnTo>
                  <a:cubicBezTo>
                    <a:pt x="3282837" y="0"/>
                    <a:pt x="3290838" y="3314"/>
                    <a:pt x="3296737" y="9213"/>
                  </a:cubicBezTo>
                  <a:cubicBezTo>
                    <a:pt x="3302636" y="15112"/>
                    <a:pt x="3305950" y="23113"/>
                    <a:pt x="3305950" y="31455"/>
                  </a:cubicBezTo>
                  <a:lnTo>
                    <a:pt x="3305950" y="1651534"/>
                  </a:lnTo>
                  <a:cubicBezTo>
                    <a:pt x="3305950" y="1668907"/>
                    <a:pt x="3291867" y="1682990"/>
                    <a:pt x="3274495" y="1682990"/>
                  </a:cubicBezTo>
                  <a:lnTo>
                    <a:pt x="31455" y="1682990"/>
                  </a:lnTo>
                  <a:cubicBezTo>
                    <a:pt x="23113" y="1682990"/>
                    <a:pt x="15112" y="1679676"/>
                    <a:pt x="9213" y="1673777"/>
                  </a:cubicBezTo>
                  <a:cubicBezTo>
                    <a:pt x="3314" y="1667878"/>
                    <a:pt x="0" y="1659877"/>
                    <a:pt x="0" y="1651534"/>
                  </a:cubicBezTo>
                  <a:lnTo>
                    <a:pt x="0" y="31455"/>
                  </a:lnTo>
                  <a:cubicBezTo>
                    <a:pt x="0" y="23113"/>
                    <a:pt x="3314" y="15112"/>
                    <a:pt x="9213" y="9213"/>
                  </a:cubicBezTo>
                  <a:cubicBezTo>
                    <a:pt x="15112" y="3314"/>
                    <a:pt x="23113" y="0"/>
                    <a:pt x="31455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305950" cy="1721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271954" y="4813653"/>
            <a:ext cx="4822339" cy="3524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16"/>
              </a:lnSpc>
            </a:pPr>
            <a:r>
              <a:rPr lang="en-US" sz="20583">
                <a:solidFill>
                  <a:srgbClr val="FFF5DF"/>
                </a:solidFill>
                <a:latin typeface="Hibernate"/>
                <a:ea typeface="Hibernate"/>
                <a:cs typeface="Hibernate"/>
                <a:sym typeface="Hibernate"/>
              </a:rPr>
              <a:t>you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88748" y="3361596"/>
            <a:ext cx="7388750" cy="2096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09"/>
              </a:lnSpc>
            </a:pPr>
            <a:r>
              <a:rPr lang="en-US" sz="14961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Thank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1734208">
            <a:off x="613094" y="773430"/>
            <a:ext cx="5387627" cy="4114800"/>
          </a:xfrm>
          <a:custGeom>
            <a:avLst/>
            <a:gdLst/>
            <a:ahLst/>
            <a:cxnLst/>
            <a:rect r="r" b="b" t="t" l="l"/>
            <a:pathLst>
              <a:path h="4114800" w="5387627">
                <a:moveTo>
                  <a:pt x="0" y="0"/>
                </a:moveTo>
                <a:lnTo>
                  <a:pt x="5387627" y="0"/>
                </a:lnTo>
                <a:lnTo>
                  <a:pt x="53876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6242947" y="3239684"/>
            <a:ext cx="5802106" cy="3807632"/>
            <a:chOff x="0" y="0"/>
            <a:chExt cx="812800" cy="533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38100" y="50800"/>
              <a:ext cx="7366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930126">
            <a:off x="4284954" y="3534274"/>
            <a:ext cx="2376670" cy="1265577"/>
          </a:xfrm>
          <a:custGeom>
            <a:avLst/>
            <a:gdLst/>
            <a:ahLst/>
            <a:cxnLst/>
            <a:rect r="r" b="b" t="t" l="l"/>
            <a:pathLst>
              <a:path h="1265577" w="2376670">
                <a:moveTo>
                  <a:pt x="0" y="0"/>
                </a:moveTo>
                <a:lnTo>
                  <a:pt x="2376671" y="0"/>
                </a:lnTo>
                <a:lnTo>
                  <a:pt x="2376671" y="1265577"/>
                </a:lnTo>
                <a:lnTo>
                  <a:pt x="0" y="12655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3789706">
            <a:off x="10893207" y="6387512"/>
            <a:ext cx="2780342" cy="2477032"/>
          </a:xfrm>
          <a:custGeom>
            <a:avLst/>
            <a:gdLst/>
            <a:ahLst/>
            <a:cxnLst/>
            <a:rect r="r" b="b" t="t" l="l"/>
            <a:pathLst>
              <a:path h="2477032" w="2780342">
                <a:moveTo>
                  <a:pt x="0" y="0"/>
                </a:moveTo>
                <a:lnTo>
                  <a:pt x="2780342" y="0"/>
                </a:lnTo>
                <a:lnTo>
                  <a:pt x="2780342" y="2477032"/>
                </a:lnTo>
                <a:lnTo>
                  <a:pt x="0" y="24770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320413">
            <a:off x="11952880" y="3195692"/>
            <a:ext cx="2700644" cy="2057400"/>
          </a:xfrm>
          <a:custGeom>
            <a:avLst/>
            <a:gdLst/>
            <a:ahLst/>
            <a:cxnLst/>
            <a:rect r="r" b="b" t="t" l="l"/>
            <a:pathLst>
              <a:path h="2057400" w="2700644">
                <a:moveTo>
                  <a:pt x="0" y="0"/>
                </a:moveTo>
                <a:lnTo>
                  <a:pt x="2700645" y="0"/>
                </a:lnTo>
                <a:lnTo>
                  <a:pt x="270064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965806">
            <a:off x="5989857" y="6695569"/>
            <a:ext cx="1196110" cy="2260689"/>
          </a:xfrm>
          <a:custGeom>
            <a:avLst/>
            <a:gdLst/>
            <a:ahLst/>
            <a:cxnLst/>
            <a:rect r="r" b="b" t="t" l="l"/>
            <a:pathLst>
              <a:path h="2260689" w="1196110">
                <a:moveTo>
                  <a:pt x="0" y="0"/>
                </a:moveTo>
                <a:lnTo>
                  <a:pt x="1196110" y="0"/>
                </a:lnTo>
                <a:lnTo>
                  <a:pt x="1196110" y="2260689"/>
                </a:lnTo>
                <a:lnTo>
                  <a:pt x="0" y="22606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63289" y="376119"/>
            <a:ext cx="7176410" cy="94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35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Deepti Sankaranarayanan</a:t>
            </a:r>
          </a:p>
        </p:txBody>
      </p:sp>
      <p:sp>
        <p:nvSpPr>
          <p:cNvPr name="Freeform 17" id="17"/>
          <p:cNvSpPr/>
          <p:nvPr/>
        </p:nvSpPr>
        <p:spPr>
          <a:xfrm flipH="true" flipV="false" rot="10681375">
            <a:off x="8302062" y="1050795"/>
            <a:ext cx="1315115" cy="1982645"/>
          </a:xfrm>
          <a:custGeom>
            <a:avLst/>
            <a:gdLst/>
            <a:ahLst/>
            <a:cxnLst/>
            <a:rect r="r" b="b" t="t" l="l"/>
            <a:pathLst>
              <a:path h="1982645" w="1315115">
                <a:moveTo>
                  <a:pt x="1315114" y="0"/>
                </a:moveTo>
                <a:lnTo>
                  <a:pt x="0" y="0"/>
                </a:lnTo>
                <a:lnTo>
                  <a:pt x="0" y="1982645"/>
                </a:lnTo>
                <a:lnTo>
                  <a:pt x="1315114" y="1982645"/>
                </a:lnTo>
                <a:lnTo>
                  <a:pt x="131511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25368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004622" y="3946208"/>
            <a:ext cx="6278755" cy="2461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0"/>
              </a:lnSpc>
            </a:pPr>
            <a:r>
              <a:rPr lang="en-US" sz="6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Meet</a:t>
            </a:r>
          </a:p>
          <a:p>
            <a:pPr algn="ctr">
              <a:lnSpc>
                <a:spcPts val="6420"/>
              </a:lnSpc>
            </a:pPr>
            <a:r>
              <a:rPr lang="en-US" sz="6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the </a:t>
            </a:r>
          </a:p>
          <a:p>
            <a:pPr algn="ctr">
              <a:lnSpc>
                <a:spcPts val="6420"/>
              </a:lnSpc>
            </a:pPr>
            <a:r>
              <a:rPr lang="en-US" sz="6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Team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63289" y="4882833"/>
            <a:ext cx="3810000" cy="94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35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Naimisha Kaza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03849" y="7411398"/>
            <a:ext cx="3810000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35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Syeda afra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28993" y="8359444"/>
            <a:ext cx="3118967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35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Jiewi Yang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34042" y="1953423"/>
            <a:ext cx="3810000" cy="94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35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Isha aJay KArankale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976469" y="1028700"/>
            <a:ext cx="14335062" cy="8229600"/>
            <a:chOff x="0" y="0"/>
            <a:chExt cx="3775489" cy="21674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775489" cy="2167467"/>
            </a:xfrm>
            <a:custGeom>
              <a:avLst/>
              <a:gdLst/>
              <a:ahLst/>
              <a:cxnLst/>
              <a:rect r="r" b="b" t="t" l="l"/>
              <a:pathLst>
                <a:path h="2167467" w="3775489">
                  <a:moveTo>
                    <a:pt x="27544" y="0"/>
                  </a:moveTo>
                  <a:lnTo>
                    <a:pt x="3747946" y="0"/>
                  </a:lnTo>
                  <a:cubicBezTo>
                    <a:pt x="3755251" y="0"/>
                    <a:pt x="3762257" y="2902"/>
                    <a:pt x="3767422" y="8067"/>
                  </a:cubicBezTo>
                  <a:cubicBezTo>
                    <a:pt x="3772588" y="13233"/>
                    <a:pt x="3775489" y="20239"/>
                    <a:pt x="3775489" y="27544"/>
                  </a:cubicBezTo>
                  <a:lnTo>
                    <a:pt x="3775489" y="2139923"/>
                  </a:lnTo>
                  <a:cubicBezTo>
                    <a:pt x="3775489" y="2147228"/>
                    <a:pt x="3772588" y="2154234"/>
                    <a:pt x="3767422" y="2159399"/>
                  </a:cubicBezTo>
                  <a:cubicBezTo>
                    <a:pt x="3762257" y="2164565"/>
                    <a:pt x="3755251" y="2167467"/>
                    <a:pt x="3747946" y="2167467"/>
                  </a:cubicBezTo>
                  <a:lnTo>
                    <a:pt x="27544" y="2167467"/>
                  </a:lnTo>
                  <a:cubicBezTo>
                    <a:pt x="20239" y="2167467"/>
                    <a:pt x="13233" y="2164565"/>
                    <a:pt x="8067" y="2159399"/>
                  </a:cubicBezTo>
                  <a:cubicBezTo>
                    <a:pt x="2902" y="2154234"/>
                    <a:pt x="0" y="2147228"/>
                    <a:pt x="0" y="2139923"/>
                  </a:cubicBezTo>
                  <a:lnTo>
                    <a:pt x="0" y="27544"/>
                  </a:lnTo>
                  <a:cubicBezTo>
                    <a:pt x="0" y="20239"/>
                    <a:pt x="2902" y="13233"/>
                    <a:pt x="8067" y="8067"/>
                  </a:cubicBezTo>
                  <a:cubicBezTo>
                    <a:pt x="13233" y="2902"/>
                    <a:pt x="20239" y="0"/>
                    <a:pt x="27544" y="0"/>
                  </a:cubicBezTo>
                  <a:close/>
                </a:path>
              </a:pathLst>
            </a:custGeom>
            <a:solidFill>
              <a:srgbClr val="925F64"/>
            </a:solidFill>
            <a:ln cap="rnd">
              <a:noFill/>
              <a:prstDash val="sysDot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775489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218470" y="1301006"/>
            <a:ext cx="13820706" cy="7684988"/>
            <a:chOff x="0" y="0"/>
            <a:chExt cx="3640021" cy="20240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40021" cy="2024030"/>
            </a:xfrm>
            <a:custGeom>
              <a:avLst/>
              <a:gdLst/>
              <a:ahLst/>
              <a:cxnLst/>
              <a:rect r="r" b="b" t="t" l="l"/>
              <a:pathLst>
                <a:path h="2024030" w="3640021">
                  <a:moveTo>
                    <a:pt x="28569" y="0"/>
                  </a:moveTo>
                  <a:lnTo>
                    <a:pt x="3611453" y="0"/>
                  </a:lnTo>
                  <a:cubicBezTo>
                    <a:pt x="3619029" y="0"/>
                    <a:pt x="3626296" y="3010"/>
                    <a:pt x="3631654" y="8368"/>
                  </a:cubicBezTo>
                  <a:cubicBezTo>
                    <a:pt x="3637011" y="13725"/>
                    <a:pt x="3640021" y="20992"/>
                    <a:pt x="3640021" y="28569"/>
                  </a:cubicBezTo>
                  <a:lnTo>
                    <a:pt x="3640021" y="1995461"/>
                  </a:lnTo>
                  <a:cubicBezTo>
                    <a:pt x="3640021" y="2003038"/>
                    <a:pt x="3637011" y="2010305"/>
                    <a:pt x="3631654" y="2015662"/>
                  </a:cubicBezTo>
                  <a:cubicBezTo>
                    <a:pt x="3626296" y="2021020"/>
                    <a:pt x="3619029" y="2024030"/>
                    <a:pt x="3611453" y="2024030"/>
                  </a:cubicBezTo>
                  <a:lnTo>
                    <a:pt x="28569" y="2024030"/>
                  </a:lnTo>
                  <a:cubicBezTo>
                    <a:pt x="20992" y="2024030"/>
                    <a:pt x="13725" y="2021020"/>
                    <a:pt x="8368" y="2015662"/>
                  </a:cubicBezTo>
                  <a:cubicBezTo>
                    <a:pt x="3010" y="2010305"/>
                    <a:pt x="0" y="2003038"/>
                    <a:pt x="0" y="1995461"/>
                  </a:cubicBezTo>
                  <a:lnTo>
                    <a:pt x="0" y="28569"/>
                  </a:lnTo>
                  <a:cubicBezTo>
                    <a:pt x="0" y="20992"/>
                    <a:pt x="3010" y="13725"/>
                    <a:pt x="8368" y="8368"/>
                  </a:cubicBezTo>
                  <a:cubicBezTo>
                    <a:pt x="13725" y="3010"/>
                    <a:pt x="20992" y="0"/>
                    <a:pt x="285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19100" cap="rnd">
              <a:solidFill>
                <a:srgbClr val="E9BB6D"/>
              </a:solidFill>
              <a:prstDash val="sysDot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640021" cy="2062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867860" y="1948449"/>
            <a:ext cx="12552280" cy="6390101"/>
            <a:chOff x="0" y="0"/>
            <a:chExt cx="3305950" cy="16829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05950" cy="1682990"/>
            </a:xfrm>
            <a:custGeom>
              <a:avLst/>
              <a:gdLst/>
              <a:ahLst/>
              <a:cxnLst/>
              <a:rect r="r" b="b" t="t" l="l"/>
              <a:pathLst>
                <a:path h="1682990" w="3305950">
                  <a:moveTo>
                    <a:pt x="31455" y="0"/>
                  </a:moveTo>
                  <a:lnTo>
                    <a:pt x="3274495" y="0"/>
                  </a:lnTo>
                  <a:cubicBezTo>
                    <a:pt x="3282837" y="0"/>
                    <a:pt x="3290838" y="3314"/>
                    <a:pt x="3296737" y="9213"/>
                  </a:cubicBezTo>
                  <a:cubicBezTo>
                    <a:pt x="3302636" y="15112"/>
                    <a:pt x="3305950" y="23113"/>
                    <a:pt x="3305950" y="31455"/>
                  </a:cubicBezTo>
                  <a:lnTo>
                    <a:pt x="3305950" y="1651534"/>
                  </a:lnTo>
                  <a:cubicBezTo>
                    <a:pt x="3305950" y="1668907"/>
                    <a:pt x="3291867" y="1682990"/>
                    <a:pt x="3274495" y="1682990"/>
                  </a:cubicBezTo>
                  <a:lnTo>
                    <a:pt x="31455" y="1682990"/>
                  </a:lnTo>
                  <a:cubicBezTo>
                    <a:pt x="23113" y="1682990"/>
                    <a:pt x="15112" y="1679676"/>
                    <a:pt x="9213" y="1673777"/>
                  </a:cubicBezTo>
                  <a:cubicBezTo>
                    <a:pt x="3314" y="1667878"/>
                    <a:pt x="0" y="1659877"/>
                    <a:pt x="0" y="1651534"/>
                  </a:cubicBezTo>
                  <a:lnTo>
                    <a:pt x="0" y="31455"/>
                  </a:lnTo>
                  <a:cubicBezTo>
                    <a:pt x="0" y="23113"/>
                    <a:pt x="3314" y="15112"/>
                    <a:pt x="9213" y="9213"/>
                  </a:cubicBezTo>
                  <a:cubicBezTo>
                    <a:pt x="15112" y="3314"/>
                    <a:pt x="23113" y="0"/>
                    <a:pt x="31455" y="0"/>
                  </a:cubicBezTo>
                  <a:close/>
                </a:path>
              </a:pathLst>
            </a:custGeom>
            <a:solidFill>
              <a:srgbClr val="C1272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305950" cy="1721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4106985" y="5943088"/>
            <a:ext cx="4181015" cy="4343912"/>
          </a:xfrm>
          <a:custGeom>
            <a:avLst/>
            <a:gdLst/>
            <a:ahLst/>
            <a:cxnLst/>
            <a:rect r="r" b="b" t="t" l="l"/>
            <a:pathLst>
              <a:path h="4343912" w="4181015">
                <a:moveTo>
                  <a:pt x="0" y="0"/>
                </a:moveTo>
                <a:lnTo>
                  <a:pt x="4181015" y="0"/>
                </a:lnTo>
                <a:lnTo>
                  <a:pt x="4181015" y="4343912"/>
                </a:lnTo>
                <a:lnTo>
                  <a:pt x="0" y="4343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621702" y="1637733"/>
            <a:ext cx="5044597" cy="1494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46"/>
              </a:lnSpc>
            </a:pPr>
            <a:r>
              <a:rPr lang="en-US" sz="8747">
                <a:solidFill>
                  <a:srgbClr val="F8E8C6"/>
                </a:solidFill>
                <a:latin typeface="Hibernate"/>
                <a:ea typeface="Hibernate"/>
                <a:cs typeface="Hibernate"/>
                <a:sym typeface="Hibernate"/>
              </a:rPr>
              <a:t>Purpose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33225" y="2888617"/>
            <a:ext cx="12111753" cy="577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6"/>
              </a:lnSpc>
            </a:pPr>
            <a:r>
              <a:rPr lang="en-US" sz="3026" b="true">
                <a:solidFill>
                  <a:srgbClr val="F8E8C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purpose of MTRS is simulating a fully functional movie ticket booking system, the project serves as a demonstration of how various advanced database features can be integrated to create a secure, efficient, and scalable solution. </a:t>
            </a:r>
          </a:p>
          <a:p>
            <a:pPr algn="l">
              <a:lnSpc>
                <a:spcPts val="4236"/>
              </a:lnSpc>
            </a:pPr>
          </a:p>
          <a:p>
            <a:pPr algn="l">
              <a:lnSpc>
                <a:spcPts val="4236"/>
              </a:lnSpc>
            </a:pPr>
            <a:r>
              <a:rPr lang="en-US" sz="3026" b="true">
                <a:solidFill>
                  <a:srgbClr val="F8E8C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system is designed to support the end-to-end lifecycle of movie reservations—covering functionalities such as user registration and authentication, movie and showtime listings, seat selection and availability tracking, discount applications, and ticket booking operations.</a:t>
            </a:r>
          </a:p>
          <a:p>
            <a:pPr algn="ctr">
              <a:lnSpc>
                <a:spcPts val="3631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97890" y="2565250"/>
            <a:ext cx="13963930" cy="6693050"/>
            <a:chOff x="0" y="0"/>
            <a:chExt cx="3677743" cy="17627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77743" cy="1762779"/>
            </a:xfrm>
            <a:custGeom>
              <a:avLst/>
              <a:gdLst/>
              <a:ahLst/>
              <a:cxnLst/>
              <a:rect r="r" b="b" t="t" l="l"/>
              <a:pathLst>
                <a:path h="1762779" w="3677743">
                  <a:moveTo>
                    <a:pt x="28276" y="0"/>
                  </a:moveTo>
                  <a:lnTo>
                    <a:pt x="3649468" y="0"/>
                  </a:lnTo>
                  <a:cubicBezTo>
                    <a:pt x="3656967" y="0"/>
                    <a:pt x="3664159" y="2979"/>
                    <a:pt x="3669461" y="8282"/>
                  </a:cubicBezTo>
                  <a:cubicBezTo>
                    <a:pt x="3674764" y="13584"/>
                    <a:pt x="3677743" y="20776"/>
                    <a:pt x="3677743" y="28276"/>
                  </a:cubicBezTo>
                  <a:lnTo>
                    <a:pt x="3677743" y="1734503"/>
                  </a:lnTo>
                  <a:cubicBezTo>
                    <a:pt x="3677743" y="1742002"/>
                    <a:pt x="3674764" y="1749194"/>
                    <a:pt x="3669461" y="1754497"/>
                  </a:cubicBezTo>
                  <a:cubicBezTo>
                    <a:pt x="3664159" y="1759800"/>
                    <a:pt x="3656967" y="1762779"/>
                    <a:pt x="3649468" y="1762779"/>
                  </a:cubicBezTo>
                  <a:lnTo>
                    <a:pt x="28276" y="1762779"/>
                  </a:lnTo>
                  <a:cubicBezTo>
                    <a:pt x="20776" y="1762779"/>
                    <a:pt x="13584" y="1759800"/>
                    <a:pt x="8282" y="1754497"/>
                  </a:cubicBezTo>
                  <a:cubicBezTo>
                    <a:pt x="2979" y="1749194"/>
                    <a:pt x="0" y="1742002"/>
                    <a:pt x="0" y="1734503"/>
                  </a:cubicBezTo>
                  <a:lnTo>
                    <a:pt x="0" y="28276"/>
                  </a:lnTo>
                  <a:cubicBezTo>
                    <a:pt x="0" y="20776"/>
                    <a:pt x="2979" y="13584"/>
                    <a:pt x="8282" y="8282"/>
                  </a:cubicBezTo>
                  <a:cubicBezTo>
                    <a:pt x="13584" y="2979"/>
                    <a:pt x="20776" y="0"/>
                    <a:pt x="28276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677743" cy="1800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204336" y="1045625"/>
            <a:ext cx="3114967" cy="8418830"/>
          </a:xfrm>
          <a:custGeom>
            <a:avLst/>
            <a:gdLst/>
            <a:ahLst/>
            <a:cxnLst/>
            <a:rect r="r" b="b" t="t" l="l"/>
            <a:pathLst>
              <a:path h="8418830" w="3114967">
                <a:moveTo>
                  <a:pt x="0" y="0"/>
                </a:moveTo>
                <a:lnTo>
                  <a:pt x="3114967" y="0"/>
                </a:lnTo>
                <a:lnTo>
                  <a:pt x="3114967" y="8418831"/>
                </a:lnTo>
                <a:lnTo>
                  <a:pt x="0" y="84188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123950"/>
            <a:ext cx="16230600" cy="112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Objective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84209" y="3020086"/>
            <a:ext cx="11881227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primary objective of the Movie Ticket Reservation System (MTRS) is to design and implement a robust, secure, and scalable database solution that facilitates efficient movie ticket booking for users. 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  <a:r>
              <a:rPr lang="en-US" sz="3399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system aims to streamline operations for both customers and administrators by automating reservation, seat availability, user management, and transaction tracking.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606585">
            <a:off x="14247145" y="4668767"/>
            <a:ext cx="3573158" cy="4913093"/>
          </a:xfrm>
          <a:custGeom>
            <a:avLst/>
            <a:gdLst/>
            <a:ahLst/>
            <a:cxnLst/>
            <a:rect r="r" b="b" t="t" l="l"/>
            <a:pathLst>
              <a:path h="4913093" w="3573158">
                <a:moveTo>
                  <a:pt x="0" y="0"/>
                </a:moveTo>
                <a:lnTo>
                  <a:pt x="3573158" y="0"/>
                </a:lnTo>
                <a:lnTo>
                  <a:pt x="3573158" y="4913093"/>
                </a:lnTo>
                <a:lnTo>
                  <a:pt x="0" y="49130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53352">
            <a:off x="650911" y="54039"/>
            <a:ext cx="3802992" cy="6556883"/>
          </a:xfrm>
          <a:custGeom>
            <a:avLst/>
            <a:gdLst/>
            <a:ahLst/>
            <a:cxnLst/>
            <a:rect r="r" b="b" t="t" l="l"/>
            <a:pathLst>
              <a:path h="6556883" w="3802992">
                <a:moveTo>
                  <a:pt x="0" y="0"/>
                </a:moveTo>
                <a:lnTo>
                  <a:pt x="3802993" y="0"/>
                </a:lnTo>
                <a:lnTo>
                  <a:pt x="3802993" y="6556883"/>
                </a:lnTo>
                <a:lnTo>
                  <a:pt x="0" y="65568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896767" y="3811256"/>
            <a:ext cx="10494466" cy="4849853"/>
            <a:chOff x="0" y="0"/>
            <a:chExt cx="2763975" cy="12773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63975" cy="1277327"/>
            </a:xfrm>
            <a:custGeom>
              <a:avLst/>
              <a:gdLst/>
              <a:ahLst/>
              <a:cxnLst/>
              <a:rect r="r" b="b" t="t" l="l"/>
              <a:pathLst>
                <a:path h="1277327" w="2763975">
                  <a:moveTo>
                    <a:pt x="37623" y="0"/>
                  </a:moveTo>
                  <a:lnTo>
                    <a:pt x="2726351" y="0"/>
                  </a:lnTo>
                  <a:cubicBezTo>
                    <a:pt x="2747130" y="0"/>
                    <a:pt x="2763975" y="16845"/>
                    <a:pt x="2763975" y="37623"/>
                  </a:cubicBezTo>
                  <a:lnTo>
                    <a:pt x="2763975" y="1239704"/>
                  </a:lnTo>
                  <a:cubicBezTo>
                    <a:pt x="2763975" y="1260483"/>
                    <a:pt x="2747130" y="1277327"/>
                    <a:pt x="2726351" y="1277327"/>
                  </a:cubicBezTo>
                  <a:lnTo>
                    <a:pt x="37623" y="1277327"/>
                  </a:lnTo>
                  <a:cubicBezTo>
                    <a:pt x="16845" y="1277327"/>
                    <a:pt x="0" y="1260483"/>
                    <a:pt x="0" y="1239704"/>
                  </a:cubicBezTo>
                  <a:lnTo>
                    <a:pt x="0" y="37623"/>
                  </a:lnTo>
                  <a:cubicBezTo>
                    <a:pt x="0" y="16845"/>
                    <a:pt x="16845" y="0"/>
                    <a:pt x="37623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763975" cy="1315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701505" y="3542803"/>
            <a:ext cx="1043559" cy="850501"/>
          </a:xfrm>
          <a:custGeom>
            <a:avLst/>
            <a:gdLst/>
            <a:ahLst/>
            <a:cxnLst/>
            <a:rect r="r" b="b" t="t" l="l"/>
            <a:pathLst>
              <a:path h="850501" w="1043559">
                <a:moveTo>
                  <a:pt x="0" y="0"/>
                </a:moveTo>
                <a:lnTo>
                  <a:pt x="1043559" y="0"/>
                </a:lnTo>
                <a:lnTo>
                  <a:pt x="1043559" y="850500"/>
                </a:lnTo>
                <a:lnTo>
                  <a:pt x="0" y="85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104312" y="2465223"/>
            <a:ext cx="929412" cy="1077579"/>
          </a:xfrm>
          <a:custGeom>
            <a:avLst/>
            <a:gdLst/>
            <a:ahLst/>
            <a:cxnLst/>
            <a:rect r="r" b="b" t="t" l="l"/>
            <a:pathLst>
              <a:path h="1077579" w="929412">
                <a:moveTo>
                  <a:pt x="0" y="0"/>
                </a:moveTo>
                <a:lnTo>
                  <a:pt x="929412" y="0"/>
                </a:lnTo>
                <a:lnTo>
                  <a:pt x="929412" y="1077580"/>
                </a:lnTo>
                <a:lnTo>
                  <a:pt x="0" y="10775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196311" y="1028700"/>
            <a:ext cx="1224330" cy="1151890"/>
          </a:xfrm>
          <a:custGeom>
            <a:avLst/>
            <a:gdLst/>
            <a:ahLst/>
            <a:cxnLst/>
            <a:rect r="r" b="b" t="t" l="l"/>
            <a:pathLst>
              <a:path h="1151890" w="1224330">
                <a:moveTo>
                  <a:pt x="0" y="0"/>
                </a:moveTo>
                <a:lnTo>
                  <a:pt x="1224329" y="0"/>
                </a:lnTo>
                <a:lnTo>
                  <a:pt x="1224329" y="1151890"/>
                </a:lnTo>
                <a:lnTo>
                  <a:pt x="0" y="11518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848029" y="1123950"/>
            <a:ext cx="8591942" cy="112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Scope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999275" y="4030827"/>
            <a:ext cx="10289449" cy="436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User management: </a:t>
            </a:r>
            <a:r>
              <a:rPr lang="en-US" sz="2800">
                <a:solidFill>
                  <a:srgbClr val="723A36"/>
                </a:solidFill>
                <a:latin typeface="Quicksand"/>
                <a:ea typeface="Quicksand"/>
                <a:cs typeface="Quicksand"/>
                <a:sym typeface="Quicksand"/>
              </a:rPr>
              <a:t>registration, profile handling, and authentication.</a:t>
            </a:r>
          </a:p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Movie and show listings: </a:t>
            </a:r>
            <a:r>
              <a:rPr lang="en-US" sz="2800">
                <a:solidFill>
                  <a:srgbClr val="723A36"/>
                </a:solidFill>
                <a:latin typeface="Quicksand"/>
                <a:ea typeface="Quicksand"/>
                <a:cs typeface="Quicksand"/>
                <a:sym typeface="Quicksand"/>
              </a:rPr>
              <a:t>including schedules, ratings, and seat information.</a:t>
            </a:r>
          </a:p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Booking system: </a:t>
            </a:r>
            <a:r>
              <a:rPr lang="en-US" sz="2800">
                <a:solidFill>
                  <a:srgbClr val="723A36"/>
                </a:solidFill>
                <a:latin typeface="Quicksand"/>
                <a:ea typeface="Quicksand"/>
                <a:cs typeface="Quicksand"/>
                <a:sym typeface="Quicksand"/>
              </a:rPr>
              <a:t>allowing users to view shows, reserve tickets, and apply discounts.</a:t>
            </a:r>
          </a:p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Administrative features: </a:t>
            </a:r>
            <a:r>
              <a:rPr lang="en-US" sz="2800">
                <a:solidFill>
                  <a:srgbClr val="723A36"/>
                </a:solidFill>
                <a:latin typeface="Quicksand"/>
                <a:ea typeface="Quicksand"/>
                <a:cs typeface="Quicksand"/>
                <a:sym typeface="Quicksand"/>
              </a:rPr>
              <a:t>data auditing, booking history tracking, and performance optimization.</a:t>
            </a:r>
          </a:p>
          <a:p>
            <a:pPr algn="ctr">
              <a:lnSpc>
                <a:spcPts val="336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630070" y="1217930"/>
            <a:ext cx="15027861" cy="8190184"/>
          </a:xfrm>
          <a:custGeom>
            <a:avLst/>
            <a:gdLst/>
            <a:ahLst/>
            <a:cxnLst/>
            <a:rect r="r" b="b" t="t" l="l"/>
            <a:pathLst>
              <a:path h="8190184" w="15027861">
                <a:moveTo>
                  <a:pt x="0" y="0"/>
                </a:moveTo>
                <a:lnTo>
                  <a:pt x="15027860" y="0"/>
                </a:lnTo>
                <a:lnTo>
                  <a:pt x="15027860" y="8190184"/>
                </a:lnTo>
                <a:lnTo>
                  <a:pt x="0" y="8190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85725"/>
            <a:ext cx="18288000" cy="1068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2"/>
              </a:lnSpc>
            </a:pPr>
            <a:r>
              <a:rPr lang="en-US" sz="76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Enitity relationship diagram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0" y="5433508"/>
            <a:ext cx="3417020" cy="4218543"/>
          </a:xfrm>
          <a:custGeom>
            <a:avLst/>
            <a:gdLst/>
            <a:ahLst/>
            <a:cxnLst/>
            <a:rect r="r" b="b" t="t" l="l"/>
            <a:pathLst>
              <a:path h="4218543" w="3417020">
                <a:moveTo>
                  <a:pt x="0" y="0"/>
                </a:moveTo>
                <a:lnTo>
                  <a:pt x="3417020" y="0"/>
                </a:lnTo>
                <a:lnTo>
                  <a:pt x="3417020" y="4218543"/>
                </a:lnTo>
                <a:lnTo>
                  <a:pt x="0" y="42185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70980" y="5433508"/>
            <a:ext cx="3417020" cy="4218543"/>
          </a:xfrm>
          <a:custGeom>
            <a:avLst/>
            <a:gdLst/>
            <a:ahLst/>
            <a:cxnLst/>
            <a:rect r="r" b="b" t="t" l="l"/>
            <a:pathLst>
              <a:path h="4218543" w="3417020">
                <a:moveTo>
                  <a:pt x="0" y="0"/>
                </a:moveTo>
                <a:lnTo>
                  <a:pt x="3417020" y="0"/>
                </a:lnTo>
                <a:lnTo>
                  <a:pt x="3417020" y="4218543"/>
                </a:lnTo>
                <a:lnTo>
                  <a:pt x="0" y="42185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96460" y="1368715"/>
            <a:ext cx="16895080" cy="7980795"/>
            <a:chOff x="0" y="0"/>
            <a:chExt cx="4449733" cy="21019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49733" cy="2101938"/>
            </a:xfrm>
            <a:custGeom>
              <a:avLst/>
              <a:gdLst/>
              <a:ahLst/>
              <a:cxnLst/>
              <a:rect r="r" b="b" t="t" l="l"/>
              <a:pathLst>
                <a:path h="2101938" w="4449733">
                  <a:moveTo>
                    <a:pt x="23370" y="0"/>
                  </a:moveTo>
                  <a:lnTo>
                    <a:pt x="4426363" y="0"/>
                  </a:lnTo>
                  <a:cubicBezTo>
                    <a:pt x="4439270" y="0"/>
                    <a:pt x="4449733" y="10463"/>
                    <a:pt x="4449733" y="23370"/>
                  </a:cubicBezTo>
                  <a:lnTo>
                    <a:pt x="4449733" y="2078568"/>
                  </a:lnTo>
                  <a:cubicBezTo>
                    <a:pt x="4449733" y="2084766"/>
                    <a:pt x="4447271" y="2090710"/>
                    <a:pt x="4442888" y="2095093"/>
                  </a:cubicBezTo>
                  <a:cubicBezTo>
                    <a:pt x="4438505" y="2099476"/>
                    <a:pt x="4432561" y="2101938"/>
                    <a:pt x="4426363" y="2101938"/>
                  </a:cubicBezTo>
                  <a:lnTo>
                    <a:pt x="23370" y="2101938"/>
                  </a:lnTo>
                  <a:cubicBezTo>
                    <a:pt x="17172" y="2101938"/>
                    <a:pt x="11228" y="2099476"/>
                    <a:pt x="6845" y="2095093"/>
                  </a:cubicBezTo>
                  <a:cubicBezTo>
                    <a:pt x="2462" y="2090710"/>
                    <a:pt x="0" y="2084766"/>
                    <a:pt x="0" y="2078568"/>
                  </a:cubicBezTo>
                  <a:lnTo>
                    <a:pt x="0" y="23370"/>
                  </a:lnTo>
                  <a:cubicBezTo>
                    <a:pt x="0" y="17172"/>
                    <a:pt x="2462" y="11228"/>
                    <a:pt x="6845" y="6845"/>
                  </a:cubicBezTo>
                  <a:cubicBezTo>
                    <a:pt x="11228" y="2462"/>
                    <a:pt x="17172" y="0"/>
                    <a:pt x="23370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449733" cy="2140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321788" y="5757995"/>
            <a:ext cx="14430421" cy="3210885"/>
          </a:xfrm>
          <a:custGeom>
            <a:avLst/>
            <a:gdLst/>
            <a:ahLst/>
            <a:cxnLst/>
            <a:rect r="r" b="b" t="t" l="l"/>
            <a:pathLst>
              <a:path h="3210885" w="14430421">
                <a:moveTo>
                  <a:pt x="0" y="0"/>
                </a:moveTo>
                <a:lnTo>
                  <a:pt x="14430421" y="0"/>
                </a:lnTo>
                <a:lnTo>
                  <a:pt x="14430421" y="3210886"/>
                </a:lnTo>
                <a:lnTo>
                  <a:pt x="0" y="32108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6175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866249" y="95250"/>
            <a:ext cx="14555502" cy="112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Tables - DDL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8745" y="2388619"/>
            <a:ext cx="7746942" cy="3369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3"/>
              </a:lnSpc>
            </a:pPr>
            <a:r>
              <a:rPr lang="en-US" sz="1923">
                <a:solidFill>
                  <a:srgbClr val="723A36"/>
                </a:solidFill>
                <a:latin typeface="Quicksand"/>
                <a:ea typeface="Quicksand"/>
                <a:cs typeface="Quicksand"/>
                <a:sym typeface="Quicksand"/>
              </a:rPr>
              <a:t>CREATE TABLE Users (</a:t>
            </a:r>
          </a:p>
          <a:p>
            <a:pPr algn="l">
              <a:lnSpc>
                <a:spcPts val="2693"/>
              </a:lnSpc>
            </a:pPr>
            <a:r>
              <a:rPr lang="en-US" sz="1923">
                <a:solidFill>
                  <a:srgbClr val="723A36"/>
                </a:solidFill>
                <a:latin typeface="Quicksand"/>
                <a:ea typeface="Quicksand"/>
                <a:cs typeface="Quicksand"/>
                <a:sym typeface="Quicksand"/>
              </a:rPr>
              <a:t>    User_ID INT PRIMARY KEY,</a:t>
            </a:r>
          </a:p>
          <a:p>
            <a:pPr algn="l">
              <a:lnSpc>
                <a:spcPts val="2693"/>
              </a:lnSpc>
            </a:pPr>
            <a:r>
              <a:rPr lang="en-US" sz="1923">
                <a:solidFill>
                  <a:srgbClr val="723A36"/>
                </a:solidFill>
                <a:latin typeface="Quicksand"/>
                <a:ea typeface="Quicksand"/>
                <a:cs typeface="Quicksand"/>
                <a:sym typeface="Quicksand"/>
              </a:rPr>
              <a:t>    Name VARCHAR(255) NOT NULL,</a:t>
            </a:r>
          </a:p>
          <a:p>
            <a:pPr algn="l">
              <a:lnSpc>
                <a:spcPts val="2693"/>
              </a:lnSpc>
            </a:pPr>
            <a:r>
              <a:rPr lang="en-US" sz="1923">
                <a:solidFill>
                  <a:srgbClr val="723A36"/>
                </a:solidFill>
                <a:latin typeface="Quicksand"/>
                <a:ea typeface="Quicksand"/>
                <a:cs typeface="Quicksand"/>
                <a:sym typeface="Quicksand"/>
              </a:rPr>
              <a:t>    Email VARCHAR(255) UNIQUE NOT NULL,</a:t>
            </a:r>
          </a:p>
          <a:p>
            <a:pPr algn="l">
              <a:lnSpc>
                <a:spcPts val="2693"/>
              </a:lnSpc>
            </a:pPr>
            <a:r>
              <a:rPr lang="en-US" sz="1923">
                <a:solidFill>
                  <a:srgbClr val="723A36"/>
                </a:solidFill>
                <a:latin typeface="Quicksand"/>
                <a:ea typeface="Quicksand"/>
                <a:cs typeface="Quicksand"/>
                <a:sym typeface="Quicksand"/>
              </a:rPr>
              <a:t>    Phone_Number VARCHAR(20),</a:t>
            </a:r>
          </a:p>
          <a:p>
            <a:pPr algn="l">
              <a:lnSpc>
                <a:spcPts val="2693"/>
              </a:lnSpc>
            </a:pPr>
            <a:r>
              <a:rPr lang="en-US" sz="1923">
                <a:solidFill>
                  <a:srgbClr val="723A36"/>
                </a:solidFill>
                <a:latin typeface="Quicksand"/>
                <a:ea typeface="Quicksand"/>
                <a:cs typeface="Quicksand"/>
                <a:sym typeface="Quicksand"/>
              </a:rPr>
              <a:t>    Password VARCHAR(255) NOT NULL,</a:t>
            </a:r>
          </a:p>
          <a:p>
            <a:pPr algn="l">
              <a:lnSpc>
                <a:spcPts val="2693"/>
              </a:lnSpc>
            </a:pPr>
            <a:r>
              <a:rPr lang="en-US" sz="1923">
                <a:solidFill>
                  <a:srgbClr val="723A36"/>
                </a:solidFill>
                <a:latin typeface="Quicksand"/>
                <a:ea typeface="Quicksand"/>
                <a:cs typeface="Quicksand"/>
                <a:sym typeface="Quicksand"/>
              </a:rPr>
              <a:t>    Address VARCHAR(255)</a:t>
            </a:r>
          </a:p>
          <a:p>
            <a:pPr algn="l">
              <a:lnSpc>
                <a:spcPts val="2693"/>
              </a:lnSpc>
            </a:pPr>
            <a:r>
              <a:rPr lang="en-US" sz="1923">
                <a:solidFill>
                  <a:srgbClr val="723A36"/>
                </a:solidFill>
                <a:latin typeface="Quicksand"/>
                <a:ea typeface="Quicksand"/>
                <a:cs typeface="Quicksand"/>
                <a:sym typeface="Quicksand"/>
              </a:rPr>
              <a:t>);</a:t>
            </a:r>
          </a:p>
          <a:p>
            <a:pPr algn="l">
              <a:lnSpc>
                <a:spcPts val="2693"/>
              </a:lnSpc>
            </a:pPr>
            <a:r>
              <a:rPr lang="en-US" sz="1923">
                <a:solidFill>
                  <a:srgbClr val="723A36"/>
                </a:solidFill>
                <a:latin typeface="Quicksand"/>
                <a:ea typeface="Quicksand"/>
                <a:cs typeface="Quicksand"/>
                <a:sym typeface="Quicksand"/>
              </a:rPr>
              <a:t>SELECT * FROM Users;</a:t>
            </a:r>
          </a:p>
          <a:p>
            <a:pPr algn="l">
              <a:lnSpc>
                <a:spcPts val="2693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58147" y="1316865"/>
            <a:ext cx="1689508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Users Table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45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0" y="5433508"/>
            <a:ext cx="3417020" cy="4218543"/>
          </a:xfrm>
          <a:custGeom>
            <a:avLst/>
            <a:gdLst/>
            <a:ahLst/>
            <a:cxnLst/>
            <a:rect r="r" b="b" t="t" l="l"/>
            <a:pathLst>
              <a:path h="4218543" w="3417020">
                <a:moveTo>
                  <a:pt x="0" y="0"/>
                </a:moveTo>
                <a:lnTo>
                  <a:pt x="3417020" y="0"/>
                </a:lnTo>
                <a:lnTo>
                  <a:pt x="3417020" y="4218543"/>
                </a:lnTo>
                <a:lnTo>
                  <a:pt x="0" y="42185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70980" y="5433508"/>
            <a:ext cx="3417020" cy="4218543"/>
          </a:xfrm>
          <a:custGeom>
            <a:avLst/>
            <a:gdLst/>
            <a:ahLst/>
            <a:cxnLst/>
            <a:rect r="r" b="b" t="t" l="l"/>
            <a:pathLst>
              <a:path h="4218543" w="3417020">
                <a:moveTo>
                  <a:pt x="0" y="0"/>
                </a:moveTo>
                <a:lnTo>
                  <a:pt x="3417020" y="0"/>
                </a:lnTo>
                <a:lnTo>
                  <a:pt x="3417020" y="4218543"/>
                </a:lnTo>
                <a:lnTo>
                  <a:pt x="0" y="42185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96460" y="1368715"/>
            <a:ext cx="16895080" cy="7980795"/>
            <a:chOff x="0" y="0"/>
            <a:chExt cx="4449733" cy="21019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49733" cy="2101938"/>
            </a:xfrm>
            <a:custGeom>
              <a:avLst/>
              <a:gdLst/>
              <a:ahLst/>
              <a:cxnLst/>
              <a:rect r="r" b="b" t="t" l="l"/>
              <a:pathLst>
                <a:path h="2101938" w="4449733">
                  <a:moveTo>
                    <a:pt x="23370" y="0"/>
                  </a:moveTo>
                  <a:lnTo>
                    <a:pt x="4426363" y="0"/>
                  </a:lnTo>
                  <a:cubicBezTo>
                    <a:pt x="4439270" y="0"/>
                    <a:pt x="4449733" y="10463"/>
                    <a:pt x="4449733" y="23370"/>
                  </a:cubicBezTo>
                  <a:lnTo>
                    <a:pt x="4449733" y="2078568"/>
                  </a:lnTo>
                  <a:cubicBezTo>
                    <a:pt x="4449733" y="2084766"/>
                    <a:pt x="4447271" y="2090710"/>
                    <a:pt x="4442888" y="2095093"/>
                  </a:cubicBezTo>
                  <a:cubicBezTo>
                    <a:pt x="4438505" y="2099476"/>
                    <a:pt x="4432561" y="2101938"/>
                    <a:pt x="4426363" y="2101938"/>
                  </a:cubicBezTo>
                  <a:lnTo>
                    <a:pt x="23370" y="2101938"/>
                  </a:lnTo>
                  <a:cubicBezTo>
                    <a:pt x="17172" y="2101938"/>
                    <a:pt x="11228" y="2099476"/>
                    <a:pt x="6845" y="2095093"/>
                  </a:cubicBezTo>
                  <a:cubicBezTo>
                    <a:pt x="2462" y="2090710"/>
                    <a:pt x="0" y="2084766"/>
                    <a:pt x="0" y="2078568"/>
                  </a:cubicBezTo>
                  <a:lnTo>
                    <a:pt x="0" y="23370"/>
                  </a:lnTo>
                  <a:cubicBezTo>
                    <a:pt x="0" y="17172"/>
                    <a:pt x="2462" y="11228"/>
                    <a:pt x="6845" y="6845"/>
                  </a:cubicBezTo>
                  <a:cubicBezTo>
                    <a:pt x="11228" y="2462"/>
                    <a:pt x="17172" y="0"/>
                    <a:pt x="23370" y="0"/>
                  </a:cubicBezTo>
                  <a:close/>
                </a:path>
              </a:pathLst>
            </a:custGeom>
            <a:solidFill>
              <a:srgbClr val="FFF5D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449733" cy="2140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919884" y="5732870"/>
            <a:ext cx="11222025" cy="3376251"/>
          </a:xfrm>
          <a:custGeom>
            <a:avLst/>
            <a:gdLst/>
            <a:ahLst/>
            <a:cxnLst/>
            <a:rect r="r" b="b" t="t" l="l"/>
            <a:pathLst>
              <a:path h="3376251" w="11222025">
                <a:moveTo>
                  <a:pt x="0" y="0"/>
                </a:moveTo>
                <a:lnTo>
                  <a:pt x="11222025" y="0"/>
                </a:lnTo>
                <a:lnTo>
                  <a:pt x="11222025" y="3376251"/>
                </a:lnTo>
                <a:lnTo>
                  <a:pt x="0" y="33762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706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866249" y="95250"/>
            <a:ext cx="14555502" cy="112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Tables - DDL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242610"/>
            <a:ext cx="7746942" cy="397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3"/>
              </a:lnSpc>
            </a:pPr>
            <a:r>
              <a:rPr lang="en-US" sz="1623">
                <a:solidFill>
                  <a:srgbClr val="723A36"/>
                </a:solidFill>
                <a:latin typeface="Quicksand"/>
                <a:ea typeface="Quicksand"/>
                <a:cs typeface="Quicksand"/>
                <a:sym typeface="Quicksand"/>
              </a:rPr>
              <a:t>CREATE TABLE Bookings (</a:t>
            </a:r>
          </a:p>
          <a:p>
            <a:pPr algn="l">
              <a:lnSpc>
                <a:spcPts val="2273"/>
              </a:lnSpc>
            </a:pPr>
            <a:r>
              <a:rPr lang="en-US" sz="1623">
                <a:solidFill>
                  <a:srgbClr val="723A36"/>
                </a:solidFill>
                <a:latin typeface="Quicksand"/>
                <a:ea typeface="Quicksand"/>
                <a:cs typeface="Quicksand"/>
                <a:sym typeface="Quicksand"/>
              </a:rPr>
              <a:t>    Booking_ID INT PRIMARY KEY,</a:t>
            </a:r>
          </a:p>
          <a:p>
            <a:pPr algn="l">
              <a:lnSpc>
                <a:spcPts val="2273"/>
              </a:lnSpc>
            </a:pPr>
            <a:r>
              <a:rPr lang="en-US" sz="1623">
                <a:solidFill>
                  <a:srgbClr val="723A36"/>
                </a:solidFill>
                <a:latin typeface="Quicksand"/>
                <a:ea typeface="Quicksand"/>
                <a:cs typeface="Quicksand"/>
                <a:sym typeface="Quicksand"/>
              </a:rPr>
              <a:t>    User_ID INT,</a:t>
            </a:r>
          </a:p>
          <a:p>
            <a:pPr algn="l">
              <a:lnSpc>
                <a:spcPts val="2273"/>
              </a:lnSpc>
            </a:pPr>
            <a:r>
              <a:rPr lang="en-US" sz="1623">
                <a:solidFill>
                  <a:srgbClr val="723A36"/>
                </a:solidFill>
                <a:latin typeface="Quicksand"/>
                <a:ea typeface="Quicksand"/>
                <a:cs typeface="Quicksand"/>
                <a:sym typeface="Quicksand"/>
              </a:rPr>
              <a:t>    Show_ID INT,</a:t>
            </a:r>
          </a:p>
          <a:p>
            <a:pPr algn="l">
              <a:lnSpc>
                <a:spcPts val="2273"/>
              </a:lnSpc>
            </a:pPr>
            <a:r>
              <a:rPr lang="en-US" sz="1623">
                <a:solidFill>
                  <a:srgbClr val="723A36"/>
                </a:solidFill>
                <a:latin typeface="Quicksand"/>
                <a:ea typeface="Quicksand"/>
                <a:cs typeface="Quicksand"/>
                <a:sym typeface="Quicksand"/>
              </a:rPr>
              <a:t>    Booking_Date DATE NOT NULL,</a:t>
            </a:r>
          </a:p>
          <a:p>
            <a:pPr algn="l">
              <a:lnSpc>
                <a:spcPts val="2273"/>
              </a:lnSpc>
            </a:pPr>
            <a:r>
              <a:rPr lang="en-US" sz="1623">
                <a:solidFill>
                  <a:srgbClr val="723A36"/>
                </a:solidFill>
                <a:latin typeface="Quicksand"/>
                <a:ea typeface="Quicksand"/>
                <a:cs typeface="Quicksand"/>
                <a:sym typeface="Quicksand"/>
              </a:rPr>
              <a:t>    Payment_Status VARCHAR(20) CHECK (Payment_Status IN ('Pending', 'Completed', 'Canceled')),</a:t>
            </a:r>
          </a:p>
          <a:p>
            <a:pPr algn="l">
              <a:lnSpc>
                <a:spcPts val="2273"/>
              </a:lnSpc>
            </a:pPr>
            <a:r>
              <a:rPr lang="en-US" sz="1623">
                <a:solidFill>
                  <a:srgbClr val="723A36"/>
                </a:solidFill>
                <a:latin typeface="Quicksand"/>
                <a:ea typeface="Quicksand"/>
                <a:cs typeface="Quicksand"/>
                <a:sym typeface="Quicksand"/>
              </a:rPr>
              <a:t>    Total_Amount DECIMAL(10, 2),</a:t>
            </a:r>
          </a:p>
          <a:p>
            <a:pPr algn="l">
              <a:lnSpc>
                <a:spcPts val="2273"/>
              </a:lnSpc>
            </a:pPr>
            <a:r>
              <a:rPr lang="en-US" sz="1623">
                <a:solidFill>
                  <a:srgbClr val="723A36"/>
                </a:solidFill>
                <a:latin typeface="Quicksand"/>
                <a:ea typeface="Quicksand"/>
                <a:cs typeface="Quicksand"/>
                <a:sym typeface="Quicksand"/>
              </a:rPr>
              <a:t>    Discount_ID INT,</a:t>
            </a:r>
          </a:p>
          <a:p>
            <a:pPr algn="l">
              <a:lnSpc>
                <a:spcPts val="2273"/>
              </a:lnSpc>
            </a:pPr>
            <a:r>
              <a:rPr lang="en-US" sz="1623">
                <a:solidFill>
                  <a:srgbClr val="723A36"/>
                </a:solidFill>
                <a:latin typeface="Quicksand"/>
                <a:ea typeface="Quicksand"/>
                <a:cs typeface="Quicksand"/>
                <a:sym typeface="Quicksand"/>
              </a:rPr>
              <a:t>    FOREIGN KEY (User_ID) REFERENCES Users(User_ID),</a:t>
            </a:r>
          </a:p>
          <a:p>
            <a:pPr algn="l">
              <a:lnSpc>
                <a:spcPts val="2273"/>
              </a:lnSpc>
            </a:pPr>
            <a:r>
              <a:rPr lang="en-US" sz="1623">
                <a:solidFill>
                  <a:srgbClr val="723A36"/>
                </a:solidFill>
                <a:latin typeface="Quicksand"/>
                <a:ea typeface="Quicksand"/>
                <a:cs typeface="Quicksand"/>
                <a:sym typeface="Quicksand"/>
              </a:rPr>
              <a:t>    FOREIGN KEY (Show_ID) REFERENCES Shows(Show_ID),</a:t>
            </a:r>
          </a:p>
          <a:p>
            <a:pPr algn="l">
              <a:lnSpc>
                <a:spcPts val="2273"/>
              </a:lnSpc>
            </a:pPr>
            <a:r>
              <a:rPr lang="en-US" sz="1623">
                <a:solidFill>
                  <a:srgbClr val="723A36"/>
                </a:solidFill>
                <a:latin typeface="Quicksand"/>
                <a:ea typeface="Quicksand"/>
                <a:cs typeface="Quicksand"/>
                <a:sym typeface="Quicksand"/>
              </a:rPr>
              <a:t>    FOREIGN KEY (Discount_ID) REFERENCES Discounts(Discount_ID)</a:t>
            </a:r>
          </a:p>
          <a:p>
            <a:pPr algn="l">
              <a:lnSpc>
                <a:spcPts val="2273"/>
              </a:lnSpc>
            </a:pPr>
            <a:r>
              <a:rPr lang="en-US" sz="1623">
                <a:solidFill>
                  <a:srgbClr val="723A36"/>
                </a:solidFill>
                <a:latin typeface="Quicksand"/>
                <a:ea typeface="Quicksand"/>
                <a:cs typeface="Quicksand"/>
                <a:sym typeface="Quicksand"/>
              </a:rPr>
              <a:t>);</a:t>
            </a:r>
          </a:p>
          <a:p>
            <a:pPr algn="l">
              <a:lnSpc>
                <a:spcPts val="2273"/>
              </a:lnSpc>
            </a:pPr>
            <a:r>
              <a:rPr lang="en-US" sz="1623">
                <a:solidFill>
                  <a:srgbClr val="723A36"/>
                </a:solidFill>
                <a:latin typeface="Quicksand"/>
                <a:ea typeface="Quicksand"/>
                <a:cs typeface="Quicksand"/>
                <a:sym typeface="Quicksand"/>
              </a:rPr>
              <a:t>SELECT * FROM Bookings;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4220" y="1263940"/>
            <a:ext cx="1689508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723A3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Bookings Table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24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76055" y="-1732120"/>
            <a:ext cx="20697110" cy="13751241"/>
            <a:chOff x="0" y="0"/>
            <a:chExt cx="27596147" cy="18334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214327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428653" y="0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4"/>
                  </a:lnTo>
                  <a:lnTo>
                    <a:pt x="0" y="9167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214327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3" y="0"/>
                  </a:lnTo>
                  <a:lnTo>
                    <a:pt x="9167493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428653" y="9167494"/>
              <a:ext cx="9167494" cy="9167494"/>
            </a:xfrm>
            <a:custGeom>
              <a:avLst/>
              <a:gdLst/>
              <a:ahLst/>
              <a:cxnLst/>
              <a:rect r="r" b="b" t="t" l="l"/>
              <a:pathLst>
                <a:path h="9167494" w="9167494">
                  <a:moveTo>
                    <a:pt x="0" y="0"/>
                  </a:moveTo>
                  <a:lnTo>
                    <a:pt x="9167494" y="0"/>
                  </a:lnTo>
                  <a:lnTo>
                    <a:pt x="9167494" y="9167493"/>
                  </a:lnTo>
                  <a:lnTo>
                    <a:pt x="0" y="916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515474" y="1246944"/>
            <a:ext cx="17257052" cy="8011356"/>
            <a:chOff x="0" y="0"/>
            <a:chExt cx="4545067" cy="21099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45067" cy="2109987"/>
            </a:xfrm>
            <a:custGeom>
              <a:avLst/>
              <a:gdLst/>
              <a:ahLst/>
              <a:cxnLst/>
              <a:rect r="r" b="b" t="t" l="l"/>
              <a:pathLst>
                <a:path h="2109987" w="4545067">
                  <a:moveTo>
                    <a:pt x="22880" y="0"/>
                  </a:moveTo>
                  <a:lnTo>
                    <a:pt x="4522188" y="0"/>
                  </a:lnTo>
                  <a:cubicBezTo>
                    <a:pt x="4528255" y="0"/>
                    <a:pt x="4534075" y="2411"/>
                    <a:pt x="4538366" y="6701"/>
                  </a:cubicBezTo>
                  <a:cubicBezTo>
                    <a:pt x="4542656" y="10992"/>
                    <a:pt x="4545067" y="16812"/>
                    <a:pt x="4545067" y="22880"/>
                  </a:cubicBezTo>
                  <a:lnTo>
                    <a:pt x="4545067" y="2087107"/>
                  </a:lnTo>
                  <a:cubicBezTo>
                    <a:pt x="4545067" y="2099743"/>
                    <a:pt x="4534824" y="2109987"/>
                    <a:pt x="4522188" y="2109987"/>
                  </a:cubicBezTo>
                  <a:lnTo>
                    <a:pt x="22880" y="2109987"/>
                  </a:lnTo>
                  <a:cubicBezTo>
                    <a:pt x="16812" y="2109987"/>
                    <a:pt x="10992" y="2107576"/>
                    <a:pt x="6701" y="2103286"/>
                  </a:cubicBezTo>
                  <a:cubicBezTo>
                    <a:pt x="2411" y="2098995"/>
                    <a:pt x="0" y="2093175"/>
                    <a:pt x="0" y="2087107"/>
                  </a:cubicBezTo>
                  <a:lnTo>
                    <a:pt x="0" y="22880"/>
                  </a:lnTo>
                  <a:cubicBezTo>
                    <a:pt x="0" y="16812"/>
                    <a:pt x="2411" y="10992"/>
                    <a:pt x="6701" y="6701"/>
                  </a:cubicBezTo>
                  <a:cubicBezTo>
                    <a:pt x="10992" y="2411"/>
                    <a:pt x="16812" y="0"/>
                    <a:pt x="22880" y="0"/>
                  </a:cubicBezTo>
                  <a:close/>
                </a:path>
              </a:pathLst>
            </a:custGeom>
            <a:solidFill>
              <a:srgbClr val="925F6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545067" cy="2148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3452249">
            <a:off x="-247021" y="-408310"/>
            <a:ext cx="3750131" cy="3468871"/>
          </a:xfrm>
          <a:custGeom>
            <a:avLst/>
            <a:gdLst/>
            <a:ahLst/>
            <a:cxnLst/>
            <a:rect r="r" b="b" t="t" l="l"/>
            <a:pathLst>
              <a:path h="3468871" w="3750131">
                <a:moveTo>
                  <a:pt x="0" y="0"/>
                </a:moveTo>
                <a:lnTo>
                  <a:pt x="3750131" y="0"/>
                </a:lnTo>
                <a:lnTo>
                  <a:pt x="3750131" y="3468872"/>
                </a:lnTo>
                <a:lnTo>
                  <a:pt x="0" y="34688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335271" y="3839153"/>
            <a:ext cx="8115300" cy="4240244"/>
          </a:xfrm>
          <a:custGeom>
            <a:avLst/>
            <a:gdLst/>
            <a:ahLst/>
            <a:cxnLst/>
            <a:rect r="r" b="b" t="t" l="l"/>
            <a:pathLst>
              <a:path h="4240244" w="8115300">
                <a:moveTo>
                  <a:pt x="0" y="0"/>
                </a:moveTo>
                <a:lnTo>
                  <a:pt x="8115300" y="0"/>
                </a:lnTo>
                <a:lnTo>
                  <a:pt x="8115300" y="4240245"/>
                </a:lnTo>
                <a:lnTo>
                  <a:pt x="0" y="42402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433014" y="95250"/>
            <a:ext cx="5421972" cy="112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>
                <a:solidFill>
                  <a:srgbClr val="F4C366"/>
                </a:solidFill>
                <a:latin typeface="Boulder"/>
                <a:ea typeface="Boulder"/>
                <a:cs typeface="Boulder"/>
                <a:sym typeface="Boulder"/>
              </a:rPr>
              <a:t>Views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4944" y="1675123"/>
            <a:ext cx="17257052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F8E8C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UserBookingDetails 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315172"/>
            <a:ext cx="8628526" cy="548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F8E8C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Purpose: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8E8C6"/>
                </a:solidFill>
                <a:latin typeface="Quicksand"/>
                <a:ea typeface="Quicksand"/>
                <a:cs typeface="Quicksand"/>
                <a:sym typeface="Quicksand"/>
              </a:rPr>
              <a:t>Joins Users, Bookings, Shows, and Movies to display detailed booking information, including the user’s name, booking ID, movie title, and showtime.</a:t>
            </a:r>
          </a:p>
          <a:p>
            <a:pPr algn="l">
              <a:lnSpc>
                <a:spcPts val="2800"/>
              </a:lnSpc>
            </a:pP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F8E8C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Key Columns:</a:t>
            </a:r>
          </a:p>
          <a:p>
            <a:pPr algn="l" marL="431804" indent="-215902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F8E8C6"/>
                </a:solidFill>
                <a:latin typeface="Quicksand"/>
                <a:ea typeface="Quicksand"/>
                <a:cs typeface="Quicksand"/>
                <a:sym typeface="Quicksand"/>
              </a:rPr>
              <a:t>UserName (Customer’s name)</a:t>
            </a:r>
          </a:p>
          <a:p>
            <a:pPr algn="l" marL="431804" indent="-215902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F8E8C6"/>
                </a:solidFill>
                <a:latin typeface="Quicksand"/>
                <a:ea typeface="Quicksand"/>
                <a:cs typeface="Quicksand"/>
                <a:sym typeface="Quicksand"/>
              </a:rPr>
              <a:t>BookingID (Booking ID)</a:t>
            </a:r>
          </a:p>
          <a:p>
            <a:pPr algn="l" marL="431804" indent="-215902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F8E8C6"/>
                </a:solidFill>
                <a:latin typeface="Quicksand"/>
                <a:ea typeface="Quicksand"/>
                <a:cs typeface="Quicksand"/>
                <a:sym typeface="Quicksand"/>
              </a:rPr>
              <a:t>ShowTime (Time of the movie show)</a:t>
            </a:r>
          </a:p>
          <a:p>
            <a:pPr algn="l" marL="431804" indent="-215902" lvl="1">
              <a:lnSpc>
                <a:spcPts val="2800"/>
              </a:lnSpc>
              <a:buAutoNum type="arabicPeriod" startAt="1"/>
            </a:pPr>
            <a:r>
              <a:rPr lang="en-US" sz="2000">
                <a:solidFill>
                  <a:srgbClr val="F8E8C6"/>
                </a:solidFill>
                <a:latin typeface="Quicksand"/>
                <a:ea typeface="Quicksand"/>
                <a:cs typeface="Quicksand"/>
                <a:sym typeface="Quicksand"/>
              </a:rPr>
              <a:t>MovieTitle (Title of the movie)</a:t>
            </a:r>
          </a:p>
          <a:p>
            <a:pPr algn="l">
              <a:lnSpc>
                <a:spcPts val="2800"/>
              </a:lnSpc>
            </a:pP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b="true" sz="2400">
                <a:solidFill>
                  <a:srgbClr val="F8E8C6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Optimizes Data Retrieval: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8E8C6"/>
                </a:solidFill>
                <a:latin typeface="Quicksand"/>
                <a:ea typeface="Quicksand"/>
                <a:cs typeface="Quicksand"/>
                <a:sym typeface="Quicksand"/>
              </a:rPr>
              <a:t>Simplifies fetching all user booking details, reducing complexity in reporting and analysis.</a:t>
            </a:r>
          </a:p>
          <a:p>
            <a:pPr algn="l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DAGkvQ-Msp8</dc:identifier>
  <dcterms:modified xsi:type="dcterms:W3CDTF">2011-08-01T06:04:30Z</dcterms:modified>
  <cp:revision>1</cp:revision>
  <dc:title>Movie ticket Booking System</dc:title>
</cp:coreProperties>
</file>